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8288000" cy="10287000"/>
  <p:notesSz cx="6858000" cy="9144000"/>
  <p:embeddedFontLst>
    <p:embeddedFont>
      <p:font typeface="Canva Sans" panose="020B0604020202020204" charset="0"/>
      <p:regular r:id="rId29"/>
    </p:embeddedFont>
    <p:embeddedFont>
      <p:font typeface="Nunito" pitchFamily="2" charset="0"/>
      <p:regular r:id="rId30"/>
      <p:bold r:id="rId31"/>
      <p:italic r:id="rId32"/>
      <p:boldItalic r:id="rId33"/>
    </p:embeddedFont>
    <p:embeddedFont>
      <p:font typeface="Nunito Bold" pitchFamily="2" charset="0"/>
      <p:regular r:id="rId34"/>
      <p:bold r:id="rId35"/>
    </p:embeddedFont>
    <p:embeddedFont>
      <p:font typeface="Nunito Semi-Bold" panose="020B0604020202020204" charset="0"/>
      <p:regular r:id="rId36"/>
    </p:embeddedFont>
    <p:embeddedFont>
      <p:font typeface="Nunito Ultra-Bold" panose="020B0604020202020204"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1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D15BC7-0F12-4EC2-B711-2E1A5875D544}" type="datetimeFigureOut">
              <a:rPr lang="en-US" smtClean="0"/>
              <a:t>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5AF090-C273-4A53-AFBC-4BCFBC61E164}" type="slidenum">
              <a:rPr lang="en-US" smtClean="0"/>
              <a:t>‹#›</a:t>
            </a:fld>
            <a:endParaRPr lang="en-US"/>
          </a:p>
        </p:txBody>
      </p:sp>
    </p:spTree>
    <p:extLst>
      <p:ext uri="{BB962C8B-B14F-4D97-AF65-F5344CB8AC3E}">
        <p14:creationId xmlns:p14="http://schemas.microsoft.com/office/powerpoint/2010/main" val="1046414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5AF090-C273-4A53-AFBC-4BCFBC61E164}" type="slidenum">
              <a:rPr lang="en-US" smtClean="0"/>
              <a:t>9</a:t>
            </a:fld>
            <a:endParaRPr lang="en-US"/>
          </a:p>
        </p:txBody>
      </p:sp>
    </p:spTree>
    <p:extLst>
      <p:ext uri="{BB962C8B-B14F-4D97-AF65-F5344CB8AC3E}">
        <p14:creationId xmlns:p14="http://schemas.microsoft.com/office/powerpoint/2010/main" val="3690256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9/3/2024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6.png"/><Relationship Id="rId18" Type="http://schemas.openxmlformats.org/officeDocument/2006/relationships/image" Target="../media/image61.sv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23.png"/><Relationship Id="rId17" Type="http://schemas.openxmlformats.org/officeDocument/2006/relationships/image" Target="../media/image60.png"/><Relationship Id="rId2" Type="http://schemas.openxmlformats.org/officeDocument/2006/relationships/image" Target="../media/image46.png"/><Relationship Id="rId16" Type="http://schemas.openxmlformats.org/officeDocument/2006/relationships/image" Target="../media/image59.svg"/><Relationship Id="rId20" Type="http://schemas.openxmlformats.org/officeDocument/2006/relationships/image" Target="../media/image63.sv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5" Type="http://schemas.openxmlformats.org/officeDocument/2006/relationships/image" Target="../media/image58.png"/><Relationship Id="rId10" Type="http://schemas.openxmlformats.org/officeDocument/2006/relationships/image" Target="../media/image54.png"/><Relationship Id="rId19" Type="http://schemas.openxmlformats.org/officeDocument/2006/relationships/image" Target="../media/image62.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57.svg"/></Relationships>
</file>

<file path=ppt/slides/_rels/slide11.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sv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7.xml"/><Relationship Id="rId5" Type="http://schemas.openxmlformats.org/officeDocument/2006/relationships/image" Target="../media/image7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7.sv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73.svg"/><Relationship Id="rId4" Type="http://schemas.openxmlformats.org/officeDocument/2006/relationships/image" Target="../media/image72.png"/></Relationships>
</file>

<file path=ppt/slides/_rels/slide1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65.svg"/><Relationship Id="rId4" Type="http://schemas.openxmlformats.org/officeDocument/2006/relationships/image" Target="../media/image64.png"/></Relationships>
</file>

<file path=ppt/slides/_rels/slide1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5.svg"/><Relationship Id="rId7" Type="http://schemas.openxmlformats.org/officeDocument/2006/relationships/image" Target="../media/image77.pn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83.svg"/><Relationship Id="rId13" Type="http://schemas.openxmlformats.org/officeDocument/2006/relationships/image" Target="../media/image88.png"/><Relationship Id="rId3" Type="http://schemas.openxmlformats.org/officeDocument/2006/relationships/image" Target="../media/image78.png"/><Relationship Id="rId7" Type="http://schemas.openxmlformats.org/officeDocument/2006/relationships/image" Target="../media/image82.png"/><Relationship Id="rId12" Type="http://schemas.openxmlformats.org/officeDocument/2006/relationships/image" Target="../media/image8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81.sv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svg"/><Relationship Id="rId4" Type="http://schemas.openxmlformats.org/officeDocument/2006/relationships/image" Target="../media/image79.svg"/><Relationship Id="rId9" Type="http://schemas.openxmlformats.org/officeDocument/2006/relationships/image" Target="../media/image84.png"/><Relationship Id="rId14" Type="http://schemas.openxmlformats.org/officeDocument/2006/relationships/image" Target="../media/image89.sv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svg"/><Relationship Id="rId7" Type="http://schemas.openxmlformats.org/officeDocument/2006/relationships/image" Target="../media/image95.svg"/><Relationship Id="rId2" Type="http://schemas.openxmlformats.org/officeDocument/2006/relationships/image" Target="../media/image90.png"/><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image" Target="../media/image99.svg"/><Relationship Id="rId5" Type="http://schemas.openxmlformats.org/officeDocument/2006/relationships/image" Target="../media/image93.sv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svg"/></Relationships>
</file>

<file path=ppt/slides/_rels/slide21.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81.svg"/><Relationship Id="rId7" Type="http://schemas.openxmlformats.org/officeDocument/2006/relationships/image" Target="../media/image95.svg"/><Relationship Id="rId2" Type="http://schemas.openxmlformats.org/officeDocument/2006/relationships/image" Target="../media/image80.png"/><Relationship Id="rId1" Type="http://schemas.openxmlformats.org/officeDocument/2006/relationships/slideLayout" Target="../slideLayouts/slideLayout7.xml"/><Relationship Id="rId6" Type="http://schemas.openxmlformats.org/officeDocument/2006/relationships/image" Target="../media/image94.png"/><Relationship Id="rId11" Type="http://schemas.openxmlformats.org/officeDocument/2006/relationships/image" Target="../media/image99.svg"/><Relationship Id="rId5" Type="http://schemas.openxmlformats.org/officeDocument/2006/relationships/image" Target="../media/image91.svg"/><Relationship Id="rId10" Type="http://schemas.openxmlformats.org/officeDocument/2006/relationships/image" Target="../media/image98.png"/><Relationship Id="rId4" Type="http://schemas.openxmlformats.org/officeDocument/2006/relationships/image" Target="../media/image90.png"/><Relationship Id="rId9" Type="http://schemas.openxmlformats.org/officeDocument/2006/relationships/image" Target="../media/image97.svg"/></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5.sv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image" Target="../media/image101.svg"/><Relationship Id="rId4" Type="http://schemas.openxmlformats.org/officeDocument/2006/relationships/image" Target="../media/image100.png"/></Relationships>
</file>

<file path=ppt/slides/_rels/slide2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svg"/><Relationship Id="rId5" Type="http://schemas.openxmlformats.org/officeDocument/2006/relationships/image" Target="../media/image103.png"/><Relationship Id="rId4" Type="http://schemas.openxmlformats.org/officeDocument/2006/relationships/image" Target="../media/image5.svg"/></Relationships>
</file>

<file path=ppt/slides/_rels/slide26.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7.xml"/><Relationship Id="rId4" Type="http://schemas.openxmlformats.org/officeDocument/2006/relationships/image" Target="../media/image106.svg"/></Relationships>
</file>

<file path=ppt/slides/_rels/slide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svg"/><Relationship Id="rId7" Type="http://schemas.openxmlformats.org/officeDocument/2006/relationships/image" Target="../media/image17.svg"/><Relationship Id="rId12" Type="http://schemas.openxmlformats.org/officeDocument/2006/relationships/image" Target="../media/image21.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0.png"/><Relationship Id="rId5" Type="http://schemas.openxmlformats.org/officeDocument/2006/relationships/image" Target="../media/image15.svg"/><Relationship Id="rId10" Type="http://schemas.openxmlformats.org/officeDocument/2006/relationships/image" Target="../media/image2.png"/><Relationship Id="rId4" Type="http://schemas.openxmlformats.org/officeDocument/2006/relationships/image" Target="../media/image14.png"/><Relationship Id="rId9" Type="http://schemas.openxmlformats.org/officeDocument/2006/relationships/image" Target="../media/image19.sv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svg"/><Relationship Id="rId18" Type="http://schemas.openxmlformats.org/officeDocument/2006/relationships/image" Target="../media/image40.png"/><Relationship Id="rId3" Type="http://schemas.openxmlformats.org/officeDocument/2006/relationships/image" Target="../media/image25.png"/><Relationship Id="rId21" Type="http://schemas.openxmlformats.org/officeDocument/2006/relationships/image" Target="../media/image43.svg"/><Relationship Id="rId7" Type="http://schemas.openxmlformats.org/officeDocument/2006/relationships/image" Target="../media/image29.svg"/><Relationship Id="rId12" Type="http://schemas.openxmlformats.org/officeDocument/2006/relationships/image" Target="../media/image34.png"/><Relationship Id="rId17" Type="http://schemas.openxmlformats.org/officeDocument/2006/relationships/image" Target="../media/image39.svg"/><Relationship Id="rId2" Type="http://schemas.openxmlformats.org/officeDocument/2006/relationships/notesSlide" Target="../notesSlides/notesSlide1.xml"/><Relationship Id="rId16" Type="http://schemas.openxmlformats.org/officeDocument/2006/relationships/image" Target="../media/image38.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28.png"/><Relationship Id="rId11" Type="http://schemas.openxmlformats.org/officeDocument/2006/relationships/image" Target="../media/image33.svg"/><Relationship Id="rId5" Type="http://schemas.openxmlformats.org/officeDocument/2006/relationships/image" Target="../media/image27.png"/><Relationship Id="rId15" Type="http://schemas.openxmlformats.org/officeDocument/2006/relationships/image" Target="../media/image37.svg"/><Relationship Id="rId23" Type="http://schemas.openxmlformats.org/officeDocument/2006/relationships/image" Target="../media/image45.svg"/><Relationship Id="rId10" Type="http://schemas.openxmlformats.org/officeDocument/2006/relationships/image" Target="../media/image32.png"/><Relationship Id="rId19" Type="http://schemas.openxmlformats.org/officeDocument/2006/relationships/image" Target="../media/image41.svg"/><Relationship Id="rId4" Type="http://schemas.openxmlformats.org/officeDocument/2006/relationships/image" Target="../media/image26.svg"/><Relationship Id="rId9" Type="http://schemas.openxmlformats.org/officeDocument/2006/relationships/image" Target="../media/image31.svg"/><Relationship Id="rId14" Type="http://schemas.openxmlformats.org/officeDocument/2006/relationships/image" Target="../media/image36.png"/><Relationship Id="rId22"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EFE0"/>
        </a:solidFill>
        <a:effectLst/>
      </p:bgPr>
    </p:bg>
    <p:spTree>
      <p:nvGrpSpPr>
        <p:cNvPr id="1" name=""/>
        <p:cNvGrpSpPr/>
        <p:nvPr/>
      </p:nvGrpSpPr>
      <p:grpSpPr>
        <a:xfrm>
          <a:off x="0" y="0"/>
          <a:ext cx="0" cy="0"/>
          <a:chOff x="0" y="0"/>
          <a:chExt cx="0" cy="0"/>
        </a:xfrm>
      </p:grpSpPr>
      <p:grpSp>
        <p:nvGrpSpPr>
          <p:cNvPr id="2" name="Group 2"/>
          <p:cNvGrpSpPr/>
          <p:nvPr/>
        </p:nvGrpSpPr>
        <p:grpSpPr>
          <a:xfrm>
            <a:off x="0" y="8746671"/>
            <a:ext cx="18288000" cy="1540329"/>
            <a:chOff x="0" y="0"/>
            <a:chExt cx="4816593" cy="405683"/>
          </a:xfrm>
        </p:grpSpPr>
        <p:sp>
          <p:nvSpPr>
            <p:cNvPr id="3" name="Freeform 3"/>
            <p:cNvSpPr/>
            <p:nvPr/>
          </p:nvSpPr>
          <p:spPr>
            <a:xfrm>
              <a:off x="0" y="0"/>
              <a:ext cx="4816592" cy="405683"/>
            </a:xfrm>
            <a:custGeom>
              <a:avLst/>
              <a:gdLst/>
              <a:ahLst/>
              <a:cxnLst/>
              <a:rect l="l" t="t" r="r" b="b"/>
              <a:pathLst>
                <a:path w="4816592" h="405683">
                  <a:moveTo>
                    <a:pt x="0" y="0"/>
                  </a:moveTo>
                  <a:lnTo>
                    <a:pt x="4816592" y="0"/>
                  </a:lnTo>
                  <a:lnTo>
                    <a:pt x="4816592" y="405683"/>
                  </a:lnTo>
                  <a:lnTo>
                    <a:pt x="0" y="405683"/>
                  </a:lnTo>
                  <a:close/>
                </a:path>
              </a:pathLst>
            </a:custGeom>
            <a:solidFill>
              <a:srgbClr val="0DAF0A"/>
            </a:solidFill>
          </p:spPr>
          <p:txBody>
            <a:bodyPr/>
            <a:lstStyle/>
            <a:p>
              <a:endParaRPr lang="en-US"/>
            </a:p>
          </p:txBody>
        </p:sp>
        <p:sp>
          <p:nvSpPr>
            <p:cNvPr id="4" name="TextBox 4"/>
            <p:cNvSpPr txBox="1"/>
            <p:nvPr/>
          </p:nvSpPr>
          <p:spPr>
            <a:xfrm>
              <a:off x="0" y="-38100"/>
              <a:ext cx="4816593" cy="443783"/>
            </a:xfrm>
            <a:prstGeom prst="rect">
              <a:avLst/>
            </a:prstGeom>
          </p:spPr>
          <p:txBody>
            <a:bodyPr lIns="50800" tIns="50800" rIns="50800" bIns="50800" rtlCol="0" anchor="ctr"/>
            <a:lstStyle/>
            <a:p>
              <a:pPr algn="ctr">
                <a:lnSpc>
                  <a:spcPts val="2800"/>
                </a:lnSpc>
              </a:pPr>
              <a:endParaRPr/>
            </a:p>
          </p:txBody>
        </p:sp>
      </p:grpSp>
      <p:sp>
        <p:nvSpPr>
          <p:cNvPr id="5" name="AutoShape 5"/>
          <p:cNvSpPr/>
          <p:nvPr/>
        </p:nvSpPr>
        <p:spPr>
          <a:xfrm flipV="1">
            <a:off x="0" y="8737146"/>
            <a:ext cx="18288000" cy="9525"/>
          </a:xfrm>
          <a:prstGeom prst="line">
            <a:avLst/>
          </a:prstGeom>
          <a:ln w="19050" cap="flat">
            <a:solidFill>
              <a:srgbClr val="282A29"/>
            </a:solidFill>
            <a:prstDash val="solid"/>
            <a:headEnd type="none" w="sm" len="sm"/>
            <a:tailEnd type="none" w="sm" len="sm"/>
          </a:ln>
        </p:spPr>
        <p:txBody>
          <a:bodyPr/>
          <a:lstStyle/>
          <a:p>
            <a:endParaRPr lang="en-US"/>
          </a:p>
        </p:txBody>
      </p:sp>
      <p:sp>
        <p:nvSpPr>
          <p:cNvPr id="6" name="Freeform 6"/>
          <p:cNvSpPr/>
          <p:nvPr/>
        </p:nvSpPr>
        <p:spPr>
          <a:xfrm>
            <a:off x="9355211" y="1875673"/>
            <a:ext cx="8594883" cy="8229600"/>
          </a:xfrm>
          <a:custGeom>
            <a:avLst/>
            <a:gdLst/>
            <a:ahLst/>
            <a:cxnLst/>
            <a:rect l="l" t="t" r="r" b="b"/>
            <a:pathLst>
              <a:path w="8594883" h="8229600">
                <a:moveTo>
                  <a:pt x="0" y="0"/>
                </a:moveTo>
                <a:lnTo>
                  <a:pt x="8594882" y="0"/>
                </a:lnTo>
                <a:lnTo>
                  <a:pt x="8594882" y="8229600"/>
                </a:lnTo>
                <a:lnTo>
                  <a:pt x="0" y="8229600"/>
                </a:lnTo>
                <a:lnTo>
                  <a:pt x="0" y="0"/>
                </a:lnTo>
                <a:close/>
              </a:path>
            </a:pathLst>
          </a:custGeom>
          <a:blipFill>
            <a:blip r:embed="rId2"/>
            <a:stretch>
              <a:fillRect/>
            </a:stretch>
          </a:blipFill>
        </p:spPr>
        <p:txBody>
          <a:bodyPr/>
          <a:lstStyle/>
          <a:p>
            <a:endParaRPr lang="en-US"/>
          </a:p>
        </p:txBody>
      </p:sp>
      <p:sp>
        <p:nvSpPr>
          <p:cNvPr id="7" name="TextBox 7"/>
          <p:cNvSpPr txBox="1"/>
          <p:nvPr/>
        </p:nvSpPr>
        <p:spPr>
          <a:xfrm>
            <a:off x="301641" y="9808093"/>
            <a:ext cx="5116133" cy="297180"/>
          </a:xfrm>
          <a:prstGeom prst="rect">
            <a:avLst/>
          </a:prstGeom>
        </p:spPr>
        <p:txBody>
          <a:bodyPr lIns="0" tIns="0" rIns="0" bIns="0" rtlCol="0" anchor="t">
            <a:spAutoFit/>
          </a:bodyPr>
          <a:lstStyle/>
          <a:p>
            <a:pPr marL="0" lvl="0" indent="0" algn="l">
              <a:lnSpc>
                <a:spcPts val="2520"/>
              </a:lnSpc>
            </a:pPr>
            <a:r>
              <a:rPr lang="en-US" sz="1800" spc="-89">
                <a:solidFill>
                  <a:srgbClr val="FAEFE0"/>
                </a:solidFill>
                <a:latin typeface="Nunito"/>
                <a:ea typeface="Nunito"/>
                <a:cs typeface="Nunito"/>
                <a:sym typeface="Nunito"/>
              </a:rPr>
              <a:t>Confidential- Not Intended for Distribution </a:t>
            </a:r>
          </a:p>
        </p:txBody>
      </p:sp>
      <p:grpSp>
        <p:nvGrpSpPr>
          <p:cNvPr id="8" name="Group 8"/>
          <p:cNvGrpSpPr/>
          <p:nvPr/>
        </p:nvGrpSpPr>
        <p:grpSpPr>
          <a:xfrm>
            <a:off x="1028700" y="3579353"/>
            <a:ext cx="8326511" cy="2761592"/>
            <a:chOff x="0" y="0"/>
            <a:chExt cx="11102014" cy="3682122"/>
          </a:xfrm>
        </p:grpSpPr>
        <p:sp>
          <p:nvSpPr>
            <p:cNvPr id="9" name="TextBox 9"/>
            <p:cNvSpPr txBox="1"/>
            <p:nvPr/>
          </p:nvSpPr>
          <p:spPr>
            <a:xfrm>
              <a:off x="0" y="3094747"/>
              <a:ext cx="11102014" cy="587375"/>
            </a:xfrm>
            <a:prstGeom prst="rect">
              <a:avLst/>
            </a:prstGeom>
          </p:spPr>
          <p:txBody>
            <a:bodyPr lIns="0" tIns="0" rIns="0" bIns="0" rtlCol="0" anchor="t">
              <a:spAutoFit/>
            </a:bodyPr>
            <a:lstStyle/>
            <a:p>
              <a:pPr marL="0" lvl="0" indent="0" algn="l">
                <a:lnSpc>
                  <a:spcPts val="3599"/>
                </a:lnSpc>
              </a:pPr>
              <a:r>
                <a:rPr lang="en-US" sz="2999" spc="-149">
                  <a:solidFill>
                    <a:srgbClr val="0DAF0A"/>
                  </a:solidFill>
                  <a:latin typeface="Nunito Semi-Bold"/>
                  <a:ea typeface="Nunito Semi-Bold"/>
                  <a:cs typeface="Nunito Semi-Bold"/>
                  <a:sym typeface="Nunito Semi-Bold"/>
                </a:rPr>
                <a:t>ATRIO Health Plans presentation will begin shortly</a:t>
              </a:r>
            </a:p>
          </p:txBody>
        </p:sp>
        <p:sp>
          <p:nvSpPr>
            <p:cNvPr id="10" name="TextBox 10"/>
            <p:cNvSpPr txBox="1"/>
            <p:nvPr/>
          </p:nvSpPr>
          <p:spPr>
            <a:xfrm>
              <a:off x="0" y="276225"/>
              <a:ext cx="11102014" cy="2560099"/>
            </a:xfrm>
            <a:prstGeom prst="rect">
              <a:avLst/>
            </a:prstGeom>
          </p:spPr>
          <p:txBody>
            <a:bodyPr lIns="0" tIns="0" rIns="0" bIns="0" rtlCol="0" anchor="t">
              <a:spAutoFit/>
            </a:bodyPr>
            <a:lstStyle/>
            <a:p>
              <a:pPr marL="0" lvl="0" indent="0" algn="l">
                <a:lnSpc>
                  <a:spcPts val="13999"/>
                </a:lnSpc>
              </a:pPr>
              <a:r>
                <a:rPr lang="en-US" sz="13999" spc="-1049">
                  <a:solidFill>
                    <a:srgbClr val="0DAF0A"/>
                  </a:solidFill>
                  <a:latin typeface="Nunito Bold"/>
                  <a:ea typeface="Nunito Bold"/>
                  <a:cs typeface="Nunito Bold"/>
                  <a:sym typeface="Nunito Bold"/>
                </a:rPr>
                <a:t>Welcome!</a:t>
              </a:r>
            </a:p>
          </p:txBody>
        </p:sp>
      </p:grpSp>
      <p:sp>
        <p:nvSpPr>
          <p:cNvPr id="11" name="TextBox 11"/>
          <p:cNvSpPr txBox="1"/>
          <p:nvPr/>
        </p:nvSpPr>
        <p:spPr>
          <a:xfrm>
            <a:off x="1016422" y="6722276"/>
            <a:ext cx="7939259" cy="1180465"/>
          </a:xfrm>
          <a:prstGeom prst="rect">
            <a:avLst/>
          </a:prstGeom>
        </p:spPr>
        <p:txBody>
          <a:bodyPr lIns="0" tIns="0" rIns="0" bIns="0" rtlCol="0" anchor="t">
            <a:spAutoFit/>
          </a:bodyPr>
          <a:lstStyle/>
          <a:p>
            <a:pPr algn="just">
              <a:lnSpc>
                <a:spcPts val="4759"/>
              </a:lnSpc>
            </a:pPr>
            <a:r>
              <a:rPr lang="en-US" sz="3399">
                <a:solidFill>
                  <a:srgbClr val="000000"/>
                </a:solidFill>
                <a:latin typeface="Nunito"/>
                <a:ea typeface="Nunito"/>
                <a:cs typeface="Nunito"/>
                <a:sym typeface="Nunito"/>
              </a:rPr>
              <a:t>Presented by: [Agent Name] </a:t>
            </a:r>
          </a:p>
          <a:p>
            <a:pPr algn="just">
              <a:lnSpc>
                <a:spcPts val="4759"/>
              </a:lnSpc>
            </a:pPr>
            <a:r>
              <a:rPr lang="en-US" sz="3399">
                <a:solidFill>
                  <a:srgbClr val="000000"/>
                </a:solidFill>
                <a:latin typeface="Nunito"/>
                <a:ea typeface="Nunito"/>
                <a:cs typeface="Nunito"/>
                <a:sym typeface="Nunito"/>
              </a:rPr>
              <a:t>[Enter Title]</a:t>
            </a:r>
          </a:p>
        </p:txBody>
      </p:sp>
      <p:sp>
        <p:nvSpPr>
          <p:cNvPr id="12" name="Freeform 12"/>
          <p:cNvSpPr/>
          <p:nvPr/>
        </p:nvSpPr>
        <p:spPr>
          <a:xfrm>
            <a:off x="1181770" y="566911"/>
            <a:ext cx="2828002" cy="1647505"/>
          </a:xfrm>
          <a:custGeom>
            <a:avLst/>
            <a:gdLst/>
            <a:ahLst/>
            <a:cxnLst/>
            <a:rect l="l" t="t" r="r" b="b"/>
            <a:pathLst>
              <a:path w="2828002" h="1647505">
                <a:moveTo>
                  <a:pt x="0" y="0"/>
                </a:moveTo>
                <a:lnTo>
                  <a:pt x="2828001" y="0"/>
                </a:lnTo>
                <a:lnTo>
                  <a:pt x="2828001" y="1647506"/>
                </a:lnTo>
                <a:lnTo>
                  <a:pt x="0" y="1647506"/>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0BE1A"/>
        </a:solidFill>
        <a:effectLst/>
      </p:bgPr>
    </p:bg>
    <p:spTree>
      <p:nvGrpSpPr>
        <p:cNvPr id="1" name=""/>
        <p:cNvGrpSpPr/>
        <p:nvPr/>
      </p:nvGrpSpPr>
      <p:grpSpPr>
        <a:xfrm>
          <a:off x="0" y="0"/>
          <a:ext cx="0" cy="0"/>
          <a:chOff x="0" y="0"/>
          <a:chExt cx="0" cy="0"/>
        </a:xfrm>
      </p:grpSpPr>
      <p:grpSp>
        <p:nvGrpSpPr>
          <p:cNvPr id="2" name="Group 2"/>
          <p:cNvGrpSpPr/>
          <p:nvPr/>
        </p:nvGrpSpPr>
        <p:grpSpPr>
          <a:xfrm>
            <a:off x="205936" y="485775"/>
            <a:ext cx="17890815" cy="9682535"/>
            <a:chOff x="0" y="0"/>
            <a:chExt cx="4711984" cy="2550133"/>
          </a:xfrm>
        </p:grpSpPr>
        <p:sp>
          <p:nvSpPr>
            <p:cNvPr id="3" name="Freeform 3"/>
            <p:cNvSpPr/>
            <p:nvPr/>
          </p:nvSpPr>
          <p:spPr>
            <a:xfrm>
              <a:off x="0" y="0"/>
              <a:ext cx="4711984" cy="2550133"/>
            </a:xfrm>
            <a:custGeom>
              <a:avLst/>
              <a:gdLst/>
              <a:ahLst/>
              <a:cxnLst/>
              <a:rect l="l" t="t" r="r" b="b"/>
              <a:pathLst>
                <a:path w="4711984" h="2550133">
                  <a:moveTo>
                    <a:pt x="8655" y="0"/>
                  </a:moveTo>
                  <a:lnTo>
                    <a:pt x="4703330" y="0"/>
                  </a:lnTo>
                  <a:cubicBezTo>
                    <a:pt x="4708109" y="0"/>
                    <a:pt x="4711984" y="3875"/>
                    <a:pt x="4711984" y="8655"/>
                  </a:cubicBezTo>
                  <a:lnTo>
                    <a:pt x="4711984" y="2541478"/>
                  </a:lnTo>
                  <a:cubicBezTo>
                    <a:pt x="4711984" y="2543773"/>
                    <a:pt x="4711072" y="2545975"/>
                    <a:pt x="4709449" y="2547598"/>
                  </a:cubicBezTo>
                  <a:cubicBezTo>
                    <a:pt x="4707826" y="2549221"/>
                    <a:pt x="4705625" y="2550133"/>
                    <a:pt x="4703330" y="2550133"/>
                  </a:cubicBezTo>
                  <a:lnTo>
                    <a:pt x="8655" y="2550133"/>
                  </a:lnTo>
                  <a:cubicBezTo>
                    <a:pt x="6359" y="2550133"/>
                    <a:pt x="4158" y="2549221"/>
                    <a:pt x="2535" y="2547598"/>
                  </a:cubicBezTo>
                  <a:cubicBezTo>
                    <a:pt x="912" y="2545975"/>
                    <a:pt x="0" y="2543773"/>
                    <a:pt x="0" y="2541478"/>
                  </a:cubicBezTo>
                  <a:lnTo>
                    <a:pt x="0" y="8655"/>
                  </a:lnTo>
                  <a:cubicBezTo>
                    <a:pt x="0" y="6359"/>
                    <a:pt x="912" y="4158"/>
                    <a:pt x="2535" y="2535"/>
                  </a:cubicBezTo>
                  <a:cubicBezTo>
                    <a:pt x="4158" y="912"/>
                    <a:pt x="6359" y="0"/>
                    <a:pt x="8655" y="0"/>
                  </a:cubicBezTo>
                  <a:close/>
                </a:path>
              </a:pathLst>
            </a:custGeom>
            <a:solidFill>
              <a:srgbClr val="FAEFE0"/>
            </a:solidFill>
          </p:spPr>
          <p:txBody>
            <a:bodyPr/>
            <a:lstStyle/>
            <a:p>
              <a:endParaRPr lang="en-US"/>
            </a:p>
          </p:txBody>
        </p:sp>
        <p:sp>
          <p:nvSpPr>
            <p:cNvPr id="4" name="TextBox 4"/>
            <p:cNvSpPr txBox="1"/>
            <p:nvPr/>
          </p:nvSpPr>
          <p:spPr>
            <a:xfrm>
              <a:off x="0" y="-47625"/>
              <a:ext cx="4711984" cy="2597758"/>
            </a:xfrm>
            <a:prstGeom prst="rect">
              <a:avLst/>
            </a:prstGeom>
          </p:spPr>
          <p:txBody>
            <a:bodyPr lIns="50800" tIns="50800" rIns="50800" bIns="50800" rtlCol="0" anchor="ctr"/>
            <a:lstStyle/>
            <a:p>
              <a:pPr algn="ctr">
                <a:lnSpc>
                  <a:spcPts val="3499"/>
                </a:lnSpc>
              </a:pPr>
              <a:endParaRPr/>
            </a:p>
            <a:p>
              <a:pPr algn="ctr">
                <a:lnSpc>
                  <a:spcPts val="3499"/>
                </a:lnSpc>
              </a:pPr>
              <a:endParaRPr/>
            </a:p>
          </p:txBody>
        </p:sp>
      </p:grpSp>
      <p:grpSp>
        <p:nvGrpSpPr>
          <p:cNvPr id="5" name="Group 5"/>
          <p:cNvGrpSpPr/>
          <p:nvPr/>
        </p:nvGrpSpPr>
        <p:grpSpPr>
          <a:xfrm>
            <a:off x="338508" y="2742615"/>
            <a:ext cx="1966688" cy="196668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AF0A"/>
            </a:solidFill>
            <a:ln w="19050" cap="sq">
              <a:solidFill>
                <a:srgbClr val="005A65"/>
              </a:solidFill>
              <a:prstDash val="solid"/>
              <a:miter/>
            </a:ln>
          </p:spPr>
          <p:txBody>
            <a:bodyPr/>
            <a:lstStyle/>
            <a:p>
              <a:endParaRPr lang="en-US"/>
            </a:p>
          </p:txBody>
        </p:sp>
        <p:sp>
          <p:nvSpPr>
            <p:cNvPr id="7" name="TextBox 7"/>
            <p:cNvSpPr txBox="1"/>
            <p:nvPr/>
          </p:nvSpPr>
          <p:spPr>
            <a:xfrm>
              <a:off x="76200" y="47625"/>
              <a:ext cx="660400" cy="688975"/>
            </a:xfrm>
            <a:prstGeom prst="rect">
              <a:avLst/>
            </a:prstGeom>
          </p:spPr>
          <p:txBody>
            <a:bodyPr lIns="254000" tIns="254000" rIns="254000" bIns="254000" rtlCol="0" anchor="ctr"/>
            <a:lstStyle/>
            <a:p>
              <a:pPr algn="ctr">
                <a:lnSpc>
                  <a:spcPts val="2100"/>
                </a:lnSpc>
              </a:pPr>
              <a:endParaRPr/>
            </a:p>
          </p:txBody>
        </p:sp>
      </p:grpSp>
      <p:grpSp>
        <p:nvGrpSpPr>
          <p:cNvPr id="8" name="Group 8"/>
          <p:cNvGrpSpPr/>
          <p:nvPr/>
        </p:nvGrpSpPr>
        <p:grpSpPr>
          <a:xfrm>
            <a:off x="338508" y="5143500"/>
            <a:ext cx="1966688" cy="1966688"/>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AF0A"/>
            </a:solidFill>
            <a:ln w="19050" cap="sq">
              <a:solidFill>
                <a:srgbClr val="005A65"/>
              </a:solidFill>
              <a:prstDash val="solid"/>
              <a:miter/>
            </a:ln>
          </p:spPr>
          <p:txBody>
            <a:bodyPr/>
            <a:lstStyle/>
            <a:p>
              <a:endParaRPr lang="en-US"/>
            </a:p>
          </p:txBody>
        </p:sp>
        <p:sp>
          <p:nvSpPr>
            <p:cNvPr id="10" name="TextBox 10"/>
            <p:cNvSpPr txBox="1"/>
            <p:nvPr/>
          </p:nvSpPr>
          <p:spPr>
            <a:xfrm>
              <a:off x="76200" y="47625"/>
              <a:ext cx="660400" cy="688975"/>
            </a:xfrm>
            <a:prstGeom prst="rect">
              <a:avLst/>
            </a:prstGeom>
          </p:spPr>
          <p:txBody>
            <a:bodyPr lIns="254000" tIns="254000" rIns="254000" bIns="254000" rtlCol="0" anchor="ctr"/>
            <a:lstStyle/>
            <a:p>
              <a:pPr algn="ctr">
                <a:lnSpc>
                  <a:spcPts val="2100"/>
                </a:lnSpc>
              </a:pPr>
              <a:endParaRPr/>
            </a:p>
          </p:txBody>
        </p:sp>
      </p:grpSp>
      <p:grpSp>
        <p:nvGrpSpPr>
          <p:cNvPr id="11" name="Group 11"/>
          <p:cNvGrpSpPr/>
          <p:nvPr/>
        </p:nvGrpSpPr>
        <p:grpSpPr>
          <a:xfrm>
            <a:off x="317759" y="7566340"/>
            <a:ext cx="1966688" cy="1966688"/>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AF0A"/>
            </a:solidFill>
            <a:ln w="19050" cap="sq">
              <a:solidFill>
                <a:srgbClr val="005A65"/>
              </a:solidFill>
              <a:prstDash val="solid"/>
              <a:miter/>
            </a:ln>
          </p:spPr>
          <p:txBody>
            <a:bodyPr/>
            <a:lstStyle/>
            <a:p>
              <a:endParaRPr lang="en-US"/>
            </a:p>
          </p:txBody>
        </p:sp>
        <p:sp>
          <p:nvSpPr>
            <p:cNvPr id="13" name="TextBox 13"/>
            <p:cNvSpPr txBox="1"/>
            <p:nvPr/>
          </p:nvSpPr>
          <p:spPr>
            <a:xfrm>
              <a:off x="76200" y="47625"/>
              <a:ext cx="660400" cy="688975"/>
            </a:xfrm>
            <a:prstGeom prst="rect">
              <a:avLst/>
            </a:prstGeom>
          </p:spPr>
          <p:txBody>
            <a:bodyPr lIns="254000" tIns="254000" rIns="254000" bIns="254000" rtlCol="0" anchor="ctr"/>
            <a:lstStyle/>
            <a:p>
              <a:pPr algn="ctr">
                <a:lnSpc>
                  <a:spcPts val="2100"/>
                </a:lnSpc>
              </a:pPr>
              <a:endParaRPr/>
            </a:p>
          </p:txBody>
        </p:sp>
      </p:grpSp>
      <p:grpSp>
        <p:nvGrpSpPr>
          <p:cNvPr id="14" name="Group 14"/>
          <p:cNvGrpSpPr/>
          <p:nvPr/>
        </p:nvGrpSpPr>
        <p:grpSpPr>
          <a:xfrm>
            <a:off x="5788529" y="2742615"/>
            <a:ext cx="1966688" cy="1966688"/>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AF0A"/>
            </a:solidFill>
            <a:ln w="19050" cap="sq">
              <a:solidFill>
                <a:srgbClr val="005A65"/>
              </a:solidFill>
              <a:prstDash val="solid"/>
              <a:miter/>
            </a:ln>
          </p:spPr>
          <p:txBody>
            <a:bodyPr/>
            <a:lstStyle/>
            <a:p>
              <a:endParaRPr lang="en-US"/>
            </a:p>
          </p:txBody>
        </p:sp>
        <p:sp>
          <p:nvSpPr>
            <p:cNvPr id="16" name="TextBox 16"/>
            <p:cNvSpPr txBox="1"/>
            <p:nvPr/>
          </p:nvSpPr>
          <p:spPr>
            <a:xfrm>
              <a:off x="76200" y="47625"/>
              <a:ext cx="660400" cy="688975"/>
            </a:xfrm>
            <a:prstGeom prst="rect">
              <a:avLst/>
            </a:prstGeom>
          </p:spPr>
          <p:txBody>
            <a:bodyPr lIns="254000" tIns="254000" rIns="254000" bIns="254000" rtlCol="0" anchor="ctr"/>
            <a:lstStyle/>
            <a:p>
              <a:pPr algn="ctr">
                <a:lnSpc>
                  <a:spcPts val="2100"/>
                </a:lnSpc>
              </a:pPr>
              <a:endParaRPr/>
            </a:p>
          </p:txBody>
        </p:sp>
      </p:grpSp>
      <p:grpSp>
        <p:nvGrpSpPr>
          <p:cNvPr id="17" name="Group 17"/>
          <p:cNvGrpSpPr/>
          <p:nvPr/>
        </p:nvGrpSpPr>
        <p:grpSpPr>
          <a:xfrm>
            <a:off x="5788529" y="5231172"/>
            <a:ext cx="1966688" cy="1966688"/>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AF0A"/>
            </a:solidFill>
            <a:ln w="19050" cap="sq">
              <a:solidFill>
                <a:srgbClr val="005A65"/>
              </a:solidFill>
              <a:prstDash val="solid"/>
              <a:miter/>
            </a:ln>
          </p:spPr>
          <p:txBody>
            <a:bodyPr/>
            <a:lstStyle/>
            <a:p>
              <a:endParaRPr lang="en-US"/>
            </a:p>
          </p:txBody>
        </p:sp>
        <p:sp>
          <p:nvSpPr>
            <p:cNvPr id="19" name="TextBox 19"/>
            <p:cNvSpPr txBox="1"/>
            <p:nvPr/>
          </p:nvSpPr>
          <p:spPr>
            <a:xfrm>
              <a:off x="76200" y="47625"/>
              <a:ext cx="660400" cy="688975"/>
            </a:xfrm>
            <a:prstGeom prst="rect">
              <a:avLst/>
            </a:prstGeom>
          </p:spPr>
          <p:txBody>
            <a:bodyPr lIns="254000" tIns="254000" rIns="254000" bIns="254000" rtlCol="0" anchor="ctr"/>
            <a:lstStyle/>
            <a:p>
              <a:pPr algn="ctr">
                <a:lnSpc>
                  <a:spcPts val="2100"/>
                </a:lnSpc>
              </a:pPr>
              <a:endParaRPr/>
            </a:p>
          </p:txBody>
        </p:sp>
      </p:grpSp>
      <p:sp>
        <p:nvSpPr>
          <p:cNvPr id="20" name="Freeform 20"/>
          <p:cNvSpPr/>
          <p:nvPr/>
        </p:nvSpPr>
        <p:spPr>
          <a:xfrm>
            <a:off x="478348" y="3420189"/>
            <a:ext cx="1687009" cy="611541"/>
          </a:xfrm>
          <a:custGeom>
            <a:avLst/>
            <a:gdLst/>
            <a:ahLst/>
            <a:cxnLst/>
            <a:rect l="l" t="t" r="r" b="b"/>
            <a:pathLst>
              <a:path w="1687009" h="611541">
                <a:moveTo>
                  <a:pt x="0" y="0"/>
                </a:moveTo>
                <a:lnTo>
                  <a:pt x="1687008" y="0"/>
                </a:lnTo>
                <a:lnTo>
                  <a:pt x="1687008" y="611541"/>
                </a:lnTo>
                <a:lnTo>
                  <a:pt x="0" y="6115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21" name="Freeform 21"/>
          <p:cNvSpPr/>
          <p:nvPr/>
        </p:nvSpPr>
        <p:spPr>
          <a:xfrm>
            <a:off x="580886" y="5530871"/>
            <a:ext cx="1481931" cy="1324476"/>
          </a:xfrm>
          <a:custGeom>
            <a:avLst/>
            <a:gdLst/>
            <a:ahLst/>
            <a:cxnLst/>
            <a:rect l="l" t="t" r="r" b="b"/>
            <a:pathLst>
              <a:path w="1481931" h="1324476">
                <a:moveTo>
                  <a:pt x="0" y="0"/>
                </a:moveTo>
                <a:lnTo>
                  <a:pt x="1481932" y="0"/>
                </a:lnTo>
                <a:lnTo>
                  <a:pt x="1481932" y="1324476"/>
                </a:lnTo>
                <a:lnTo>
                  <a:pt x="0" y="13244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2" name="Freeform 22"/>
          <p:cNvSpPr/>
          <p:nvPr/>
        </p:nvSpPr>
        <p:spPr>
          <a:xfrm>
            <a:off x="492305" y="8109265"/>
            <a:ext cx="1659093" cy="933240"/>
          </a:xfrm>
          <a:custGeom>
            <a:avLst/>
            <a:gdLst/>
            <a:ahLst/>
            <a:cxnLst/>
            <a:rect l="l" t="t" r="r" b="b"/>
            <a:pathLst>
              <a:path w="1659093" h="933240">
                <a:moveTo>
                  <a:pt x="0" y="0"/>
                </a:moveTo>
                <a:lnTo>
                  <a:pt x="1659094" y="0"/>
                </a:lnTo>
                <a:lnTo>
                  <a:pt x="1659094" y="933240"/>
                </a:lnTo>
                <a:lnTo>
                  <a:pt x="0" y="9332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Freeform 23"/>
          <p:cNvSpPr/>
          <p:nvPr/>
        </p:nvSpPr>
        <p:spPr>
          <a:xfrm>
            <a:off x="6079662" y="2916951"/>
            <a:ext cx="1384422" cy="1303087"/>
          </a:xfrm>
          <a:custGeom>
            <a:avLst/>
            <a:gdLst/>
            <a:ahLst/>
            <a:cxnLst/>
            <a:rect l="l" t="t" r="r" b="b"/>
            <a:pathLst>
              <a:path w="1384422" h="1303087">
                <a:moveTo>
                  <a:pt x="0" y="0"/>
                </a:moveTo>
                <a:lnTo>
                  <a:pt x="1384422" y="0"/>
                </a:lnTo>
                <a:lnTo>
                  <a:pt x="1384422" y="1303087"/>
                </a:lnTo>
                <a:lnTo>
                  <a:pt x="0" y="130308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24" name="Group 24"/>
          <p:cNvGrpSpPr/>
          <p:nvPr/>
        </p:nvGrpSpPr>
        <p:grpSpPr>
          <a:xfrm>
            <a:off x="10652623" y="386879"/>
            <a:ext cx="7127344" cy="9553575"/>
            <a:chOff x="0" y="0"/>
            <a:chExt cx="1877161" cy="2516168"/>
          </a:xfrm>
        </p:grpSpPr>
        <p:sp>
          <p:nvSpPr>
            <p:cNvPr id="25" name="Freeform 25"/>
            <p:cNvSpPr/>
            <p:nvPr/>
          </p:nvSpPr>
          <p:spPr>
            <a:xfrm>
              <a:off x="0" y="0"/>
              <a:ext cx="1877161" cy="2516168"/>
            </a:xfrm>
            <a:custGeom>
              <a:avLst/>
              <a:gdLst/>
              <a:ahLst/>
              <a:cxnLst/>
              <a:rect l="l" t="t" r="r" b="b"/>
              <a:pathLst>
                <a:path w="1877161" h="2516168">
                  <a:moveTo>
                    <a:pt x="55398" y="0"/>
                  </a:moveTo>
                  <a:lnTo>
                    <a:pt x="1821763" y="0"/>
                  </a:lnTo>
                  <a:cubicBezTo>
                    <a:pt x="1852358" y="0"/>
                    <a:pt x="1877161" y="24802"/>
                    <a:pt x="1877161" y="55398"/>
                  </a:cubicBezTo>
                  <a:lnTo>
                    <a:pt x="1877161" y="2460770"/>
                  </a:lnTo>
                  <a:cubicBezTo>
                    <a:pt x="1877161" y="2491366"/>
                    <a:pt x="1852358" y="2516168"/>
                    <a:pt x="1821763" y="2516168"/>
                  </a:cubicBezTo>
                  <a:lnTo>
                    <a:pt x="55398" y="2516168"/>
                  </a:lnTo>
                  <a:cubicBezTo>
                    <a:pt x="40705" y="2516168"/>
                    <a:pt x="26615" y="2510331"/>
                    <a:pt x="16226" y="2499942"/>
                  </a:cubicBezTo>
                  <a:cubicBezTo>
                    <a:pt x="5837" y="2489553"/>
                    <a:pt x="0" y="2475463"/>
                    <a:pt x="0" y="2460770"/>
                  </a:cubicBezTo>
                  <a:lnTo>
                    <a:pt x="0" y="55398"/>
                  </a:lnTo>
                  <a:cubicBezTo>
                    <a:pt x="0" y="24802"/>
                    <a:pt x="24802" y="0"/>
                    <a:pt x="55398" y="0"/>
                  </a:cubicBezTo>
                  <a:close/>
                </a:path>
              </a:pathLst>
            </a:custGeom>
            <a:solidFill>
              <a:srgbClr val="FFFFFF"/>
            </a:solidFill>
            <a:ln w="28575" cap="rnd">
              <a:solidFill>
                <a:srgbClr val="0DAF0A"/>
              </a:solidFill>
              <a:prstDash val="solid"/>
              <a:round/>
            </a:ln>
          </p:spPr>
          <p:txBody>
            <a:bodyPr/>
            <a:lstStyle/>
            <a:p>
              <a:endParaRPr lang="en-US"/>
            </a:p>
          </p:txBody>
        </p:sp>
        <p:sp>
          <p:nvSpPr>
            <p:cNvPr id="26" name="TextBox 26"/>
            <p:cNvSpPr txBox="1"/>
            <p:nvPr/>
          </p:nvSpPr>
          <p:spPr>
            <a:xfrm>
              <a:off x="0" y="-38100"/>
              <a:ext cx="1877161" cy="2554268"/>
            </a:xfrm>
            <a:prstGeom prst="rect">
              <a:avLst/>
            </a:prstGeom>
          </p:spPr>
          <p:txBody>
            <a:bodyPr lIns="50800" tIns="50800" rIns="50800" bIns="50800" rtlCol="0" anchor="ctr"/>
            <a:lstStyle/>
            <a:p>
              <a:pPr algn="ctr">
                <a:lnSpc>
                  <a:spcPts val="2659"/>
                </a:lnSpc>
                <a:spcBef>
                  <a:spcPct val="0"/>
                </a:spcBef>
              </a:pPr>
              <a:endParaRPr/>
            </a:p>
          </p:txBody>
        </p:sp>
      </p:grpSp>
      <p:sp>
        <p:nvSpPr>
          <p:cNvPr id="27" name="TextBox 27"/>
          <p:cNvSpPr txBox="1"/>
          <p:nvPr/>
        </p:nvSpPr>
        <p:spPr>
          <a:xfrm>
            <a:off x="12717883" y="2897901"/>
            <a:ext cx="5062084" cy="1156970"/>
          </a:xfrm>
          <a:prstGeom prst="rect">
            <a:avLst/>
          </a:prstGeom>
        </p:spPr>
        <p:txBody>
          <a:bodyPr lIns="0" tIns="0" rIns="0" bIns="0" rtlCol="0" anchor="t">
            <a:spAutoFit/>
          </a:bodyPr>
          <a:lstStyle/>
          <a:p>
            <a:pPr algn="l">
              <a:lnSpc>
                <a:spcPts val="2380"/>
              </a:lnSpc>
            </a:pPr>
            <a:r>
              <a:rPr lang="en-US" sz="1700" spc="-85">
                <a:solidFill>
                  <a:srgbClr val="000000"/>
                </a:solidFill>
                <a:latin typeface="Nunito Bold"/>
                <a:ea typeface="Nunito Bold"/>
                <a:cs typeface="Nunito Bold"/>
                <a:sym typeface="Nunito Bold"/>
              </a:rPr>
              <a:t>Dental Benefits</a:t>
            </a:r>
          </a:p>
          <a:p>
            <a:pPr algn="l">
              <a:lnSpc>
                <a:spcPts val="2380"/>
              </a:lnSpc>
              <a:spcBef>
                <a:spcPct val="0"/>
              </a:spcBef>
            </a:pPr>
            <a:r>
              <a:rPr lang="en-US" sz="1700" spc="-85">
                <a:solidFill>
                  <a:srgbClr val="000000"/>
                </a:solidFill>
                <a:latin typeface="Nunito"/>
                <a:ea typeface="Nunito"/>
                <a:cs typeface="Nunito"/>
                <a:sym typeface="Nunito"/>
              </a:rPr>
              <a:t>$400-$1,600 annual allowance on Dental benefits (allowances added every </a:t>
            </a:r>
            <a:r>
              <a:rPr lang="en-US" sz="1700" spc="-85">
                <a:solidFill>
                  <a:srgbClr val="000000"/>
                </a:solidFill>
                <a:latin typeface="Nunito Bold"/>
                <a:ea typeface="Nunito Bold"/>
                <a:cs typeface="Nunito Bold"/>
                <a:sym typeface="Nunito Bold"/>
              </a:rPr>
              <a:t>3 or 6 months </a:t>
            </a:r>
            <a:r>
              <a:rPr lang="en-US" sz="1700" spc="-85">
                <a:solidFill>
                  <a:srgbClr val="000000"/>
                </a:solidFill>
                <a:latin typeface="Nunito"/>
                <a:ea typeface="Nunito"/>
                <a:cs typeface="Nunito"/>
                <a:sym typeface="Nunito"/>
              </a:rPr>
              <a:t>depending on plan choice). No rollover to the next benefit period. </a:t>
            </a:r>
          </a:p>
        </p:txBody>
      </p:sp>
      <p:grpSp>
        <p:nvGrpSpPr>
          <p:cNvPr id="28" name="Group 28"/>
          <p:cNvGrpSpPr/>
          <p:nvPr/>
        </p:nvGrpSpPr>
        <p:grpSpPr>
          <a:xfrm>
            <a:off x="10926448" y="2748587"/>
            <a:ext cx="1508499" cy="1508499"/>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AF0A"/>
            </a:solidFill>
            <a:ln w="19050" cap="sq">
              <a:solidFill>
                <a:srgbClr val="005A65"/>
              </a:solidFill>
              <a:prstDash val="solid"/>
              <a:miter/>
            </a:ln>
          </p:spPr>
          <p:txBody>
            <a:bodyPr/>
            <a:lstStyle/>
            <a:p>
              <a:endParaRPr lang="en-US"/>
            </a:p>
          </p:txBody>
        </p:sp>
        <p:sp>
          <p:nvSpPr>
            <p:cNvPr id="30" name="TextBox 30"/>
            <p:cNvSpPr txBox="1"/>
            <p:nvPr/>
          </p:nvSpPr>
          <p:spPr>
            <a:xfrm>
              <a:off x="76200" y="47625"/>
              <a:ext cx="660400" cy="688975"/>
            </a:xfrm>
            <a:prstGeom prst="rect">
              <a:avLst/>
            </a:prstGeom>
          </p:spPr>
          <p:txBody>
            <a:bodyPr lIns="254000" tIns="254000" rIns="254000" bIns="254000" rtlCol="0" anchor="ctr"/>
            <a:lstStyle/>
            <a:p>
              <a:pPr algn="ctr">
                <a:lnSpc>
                  <a:spcPts val="2100"/>
                </a:lnSpc>
              </a:pPr>
              <a:endParaRPr/>
            </a:p>
          </p:txBody>
        </p:sp>
      </p:grpSp>
      <p:sp>
        <p:nvSpPr>
          <p:cNvPr id="31" name="Freeform 31"/>
          <p:cNvSpPr/>
          <p:nvPr/>
        </p:nvSpPr>
        <p:spPr>
          <a:xfrm>
            <a:off x="6380494" y="5499329"/>
            <a:ext cx="876104" cy="1430374"/>
          </a:xfrm>
          <a:custGeom>
            <a:avLst/>
            <a:gdLst/>
            <a:ahLst/>
            <a:cxnLst/>
            <a:rect l="l" t="t" r="r" b="b"/>
            <a:pathLst>
              <a:path w="876104" h="1430374">
                <a:moveTo>
                  <a:pt x="0" y="0"/>
                </a:moveTo>
                <a:lnTo>
                  <a:pt x="876104" y="0"/>
                </a:lnTo>
                <a:lnTo>
                  <a:pt x="876104" y="1430374"/>
                </a:lnTo>
                <a:lnTo>
                  <a:pt x="0" y="143037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2" name="Freeform 32"/>
          <p:cNvSpPr/>
          <p:nvPr/>
        </p:nvSpPr>
        <p:spPr>
          <a:xfrm rot="426675">
            <a:off x="14931651" y="251690"/>
            <a:ext cx="3794351" cy="3074829"/>
          </a:xfrm>
          <a:custGeom>
            <a:avLst/>
            <a:gdLst/>
            <a:ahLst/>
            <a:cxnLst/>
            <a:rect l="l" t="t" r="r" b="b"/>
            <a:pathLst>
              <a:path w="3794351" h="3074829">
                <a:moveTo>
                  <a:pt x="0" y="0"/>
                </a:moveTo>
                <a:lnTo>
                  <a:pt x="3794350" y="0"/>
                </a:lnTo>
                <a:lnTo>
                  <a:pt x="3794350" y="3074829"/>
                </a:lnTo>
                <a:lnTo>
                  <a:pt x="0" y="3074829"/>
                </a:lnTo>
                <a:lnTo>
                  <a:pt x="0" y="0"/>
                </a:lnTo>
                <a:close/>
              </a:path>
            </a:pathLst>
          </a:custGeom>
          <a:blipFill>
            <a:blip r:embed="rId12"/>
            <a:stretch>
              <a:fillRect/>
            </a:stretch>
          </a:blipFill>
        </p:spPr>
        <p:txBody>
          <a:bodyPr/>
          <a:lstStyle/>
          <a:p>
            <a:endParaRPr lang="en-US"/>
          </a:p>
        </p:txBody>
      </p:sp>
      <p:sp>
        <p:nvSpPr>
          <p:cNvPr id="33" name="Freeform 33"/>
          <p:cNvSpPr/>
          <p:nvPr/>
        </p:nvSpPr>
        <p:spPr>
          <a:xfrm>
            <a:off x="11204820" y="3017247"/>
            <a:ext cx="951754" cy="971178"/>
          </a:xfrm>
          <a:custGeom>
            <a:avLst/>
            <a:gdLst/>
            <a:ahLst/>
            <a:cxnLst/>
            <a:rect l="l" t="t" r="r" b="b"/>
            <a:pathLst>
              <a:path w="951754" h="971178">
                <a:moveTo>
                  <a:pt x="0" y="0"/>
                </a:moveTo>
                <a:lnTo>
                  <a:pt x="951754" y="0"/>
                </a:lnTo>
                <a:lnTo>
                  <a:pt x="951754" y="971178"/>
                </a:lnTo>
                <a:lnTo>
                  <a:pt x="0" y="971178"/>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34" name="TextBox 34"/>
          <p:cNvSpPr txBox="1"/>
          <p:nvPr/>
        </p:nvSpPr>
        <p:spPr>
          <a:xfrm>
            <a:off x="962367" y="678881"/>
            <a:ext cx="8686800" cy="1060447"/>
          </a:xfrm>
          <a:prstGeom prst="rect">
            <a:avLst/>
          </a:prstGeom>
        </p:spPr>
        <p:txBody>
          <a:bodyPr lIns="0" tIns="0" rIns="0" bIns="0" rtlCol="0" anchor="t">
            <a:spAutoFit/>
          </a:bodyPr>
          <a:lstStyle/>
          <a:p>
            <a:pPr algn="l">
              <a:lnSpc>
                <a:spcPts val="7999"/>
              </a:lnSpc>
            </a:pPr>
            <a:r>
              <a:rPr lang="en-US" sz="7999" spc="-599">
                <a:solidFill>
                  <a:srgbClr val="0DAF0A"/>
                </a:solidFill>
                <a:latin typeface="Nunito Semi-Bold"/>
                <a:ea typeface="Nunito Semi-Bold"/>
                <a:cs typeface="Nunito Semi-Bold"/>
                <a:sym typeface="Nunito Semi-Bold"/>
              </a:rPr>
              <a:t>Top plan benefits</a:t>
            </a:r>
          </a:p>
        </p:txBody>
      </p:sp>
      <p:sp>
        <p:nvSpPr>
          <p:cNvPr id="35" name="TextBox 35"/>
          <p:cNvSpPr txBox="1"/>
          <p:nvPr/>
        </p:nvSpPr>
        <p:spPr>
          <a:xfrm>
            <a:off x="2458144" y="2913828"/>
            <a:ext cx="3177985" cy="1739900"/>
          </a:xfrm>
          <a:prstGeom prst="rect">
            <a:avLst/>
          </a:prstGeom>
        </p:spPr>
        <p:txBody>
          <a:bodyPr lIns="0" tIns="0" rIns="0" bIns="0" rtlCol="0" anchor="t">
            <a:spAutoFit/>
          </a:bodyPr>
          <a:lstStyle/>
          <a:p>
            <a:pPr algn="l">
              <a:lnSpc>
                <a:spcPts val="2799"/>
              </a:lnSpc>
            </a:pPr>
            <a:r>
              <a:rPr lang="en-US" sz="1999" spc="-99">
                <a:solidFill>
                  <a:srgbClr val="000000"/>
                </a:solidFill>
                <a:latin typeface="Nunito"/>
                <a:ea typeface="Nunito"/>
                <a:cs typeface="Nunito"/>
                <a:sym typeface="Nunito"/>
              </a:rPr>
              <a:t>Routine vision benefits </a:t>
            </a:r>
          </a:p>
          <a:p>
            <a:pPr algn="l">
              <a:lnSpc>
                <a:spcPts val="2799"/>
              </a:lnSpc>
              <a:spcBef>
                <a:spcPct val="0"/>
              </a:spcBef>
            </a:pPr>
            <a:r>
              <a:rPr lang="en-US" sz="1999" spc="-99">
                <a:solidFill>
                  <a:srgbClr val="000000"/>
                </a:solidFill>
                <a:latin typeface="Nunito"/>
                <a:ea typeface="Nunito"/>
                <a:cs typeface="Nunito"/>
                <a:sym typeface="Nunito"/>
              </a:rPr>
              <a:t>$0 annual eye exam and $150-$200 eyewear (frames and lenses) allowance using the </a:t>
            </a:r>
            <a:r>
              <a:rPr lang="en-US" sz="1999" spc="-99">
                <a:solidFill>
                  <a:srgbClr val="000000"/>
                </a:solidFill>
                <a:latin typeface="Nunito Bold"/>
                <a:ea typeface="Nunito Bold"/>
                <a:cs typeface="Nunito Bold"/>
                <a:sym typeface="Nunito Bold"/>
              </a:rPr>
              <a:t>VSP Advantage Network</a:t>
            </a:r>
          </a:p>
        </p:txBody>
      </p:sp>
      <p:sp>
        <p:nvSpPr>
          <p:cNvPr id="36" name="TextBox 36"/>
          <p:cNvSpPr txBox="1"/>
          <p:nvPr/>
        </p:nvSpPr>
        <p:spPr>
          <a:xfrm>
            <a:off x="2458144" y="5298468"/>
            <a:ext cx="2847623" cy="1035050"/>
          </a:xfrm>
          <a:prstGeom prst="rect">
            <a:avLst/>
          </a:prstGeom>
        </p:spPr>
        <p:txBody>
          <a:bodyPr lIns="0" tIns="0" rIns="0" bIns="0" rtlCol="0" anchor="t">
            <a:spAutoFit/>
          </a:bodyPr>
          <a:lstStyle/>
          <a:p>
            <a:pPr algn="l">
              <a:lnSpc>
                <a:spcPts val="2799"/>
              </a:lnSpc>
              <a:spcBef>
                <a:spcPct val="0"/>
              </a:spcBef>
            </a:pPr>
            <a:r>
              <a:rPr lang="en-US" sz="1999" spc="-99">
                <a:solidFill>
                  <a:srgbClr val="000000"/>
                </a:solidFill>
                <a:latin typeface="Nunito"/>
                <a:ea typeface="Nunito"/>
                <a:cs typeface="Nunito"/>
                <a:sym typeface="Nunito"/>
              </a:rPr>
              <a:t>$0 annual hearing exam and discounts on hearing aids through </a:t>
            </a:r>
            <a:r>
              <a:rPr lang="en-US" sz="1999" spc="-99">
                <a:solidFill>
                  <a:srgbClr val="000000"/>
                </a:solidFill>
                <a:latin typeface="Nunito Bold"/>
                <a:ea typeface="Nunito Bold"/>
                <a:cs typeface="Nunito Bold"/>
                <a:sym typeface="Nunito Bold"/>
              </a:rPr>
              <a:t>Amplifon </a:t>
            </a:r>
          </a:p>
        </p:txBody>
      </p:sp>
      <p:sp>
        <p:nvSpPr>
          <p:cNvPr id="37" name="TextBox 37"/>
          <p:cNvSpPr txBox="1"/>
          <p:nvPr/>
        </p:nvSpPr>
        <p:spPr>
          <a:xfrm>
            <a:off x="2458144" y="7905279"/>
            <a:ext cx="2847623" cy="1739900"/>
          </a:xfrm>
          <a:prstGeom prst="rect">
            <a:avLst/>
          </a:prstGeom>
        </p:spPr>
        <p:txBody>
          <a:bodyPr lIns="0" tIns="0" rIns="0" bIns="0" rtlCol="0" anchor="t">
            <a:spAutoFit/>
          </a:bodyPr>
          <a:lstStyle/>
          <a:p>
            <a:pPr algn="l">
              <a:lnSpc>
                <a:spcPts val="2799"/>
              </a:lnSpc>
              <a:spcBef>
                <a:spcPct val="0"/>
              </a:spcBef>
            </a:pPr>
            <a:r>
              <a:rPr lang="en-US" sz="1999" spc="-99">
                <a:solidFill>
                  <a:srgbClr val="000000"/>
                </a:solidFill>
                <a:latin typeface="Nunito"/>
                <a:ea typeface="Nunito"/>
                <a:cs typeface="Nunito"/>
                <a:sym typeface="Nunito"/>
              </a:rPr>
              <a:t>$0 for 12 or 24 one-way rides to plan-approved health-related locations through </a:t>
            </a:r>
            <a:r>
              <a:rPr lang="en-US" sz="1999" spc="-99">
                <a:solidFill>
                  <a:srgbClr val="000000"/>
                </a:solidFill>
                <a:latin typeface="Nunito Bold"/>
                <a:ea typeface="Nunito Bold"/>
                <a:cs typeface="Nunito Bold"/>
                <a:sym typeface="Nunito Bold"/>
              </a:rPr>
              <a:t>SafeRide </a:t>
            </a:r>
            <a:r>
              <a:rPr lang="en-US" sz="1999" spc="-99">
                <a:solidFill>
                  <a:srgbClr val="000000"/>
                </a:solidFill>
                <a:latin typeface="Nunito"/>
                <a:ea typeface="Nunito"/>
                <a:cs typeface="Nunito"/>
                <a:sym typeface="Nunito"/>
              </a:rPr>
              <a:t>(Not included in all plans)</a:t>
            </a:r>
          </a:p>
        </p:txBody>
      </p:sp>
      <p:sp>
        <p:nvSpPr>
          <p:cNvPr id="38" name="TextBox 38"/>
          <p:cNvSpPr txBox="1"/>
          <p:nvPr/>
        </p:nvSpPr>
        <p:spPr>
          <a:xfrm>
            <a:off x="7907617" y="2794811"/>
            <a:ext cx="2357668" cy="1739900"/>
          </a:xfrm>
          <a:prstGeom prst="rect">
            <a:avLst/>
          </a:prstGeom>
        </p:spPr>
        <p:txBody>
          <a:bodyPr lIns="0" tIns="0" rIns="0" bIns="0" rtlCol="0" anchor="t">
            <a:spAutoFit/>
          </a:bodyPr>
          <a:lstStyle/>
          <a:p>
            <a:pPr algn="l">
              <a:lnSpc>
                <a:spcPts val="2799"/>
              </a:lnSpc>
              <a:spcBef>
                <a:spcPct val="0"/>
              </a:spcBef>
            </a:pPr>
            <a:r>
              <a:rPr lang="en-US" sz="1999" spc="-99">
                <a:solidFill>
                  <a:srgbClr val="000000"/>
                </a:solidFill>
                <a:latin typeface="Nunito"/>
                <a:ea typeface="Nunito"/>
                <a:cs typeface="Nunito"/>
                <a:sym typeface="Nunito"/>
              </a:rPr>
              <a:t>$0 for up to 2 meals per days for 14 days delivered after a qualifying event through </a:t>
            </a:r>
            <a:r>
              <a:rPr lang="en-US" sz="1999" spc="-99">
                <a:solidFill>
                  <a:srgbClr val="000000"/>
                </a:solidFill>
                <a:latin typeface="Nunito Bold"/>
                <a:ea typeface="Nunito Bold"/>
                <a:cs typeface="Nunito Bold"/>
                <a:sym typeface="Nunito Bold"/>
              </a:rPr>
              <a:t>Moms Meals</a:t>
            </a:r>
            <a:r>
              <a:rPr lang="en-US" sz="1999" spc="-99">
                <a:solidFill>
                  <a:srgbClr val="000000"/>
                </a:solidFill>
                <a:latin typeface="Nunito"/>
                <a:ea typeface="Nunito"/>
                <a:cs typeface="Nunito"/>
                <a:sym typeface="Nunito"/>
              </a:rPr>
              <a:t> </a:t>
            </a:r>
          </a:p>
        </p:txBody>
      </p:sp>
      <p:sp>
        <p:nvSpPr>
          <p:cNvPr id="39" name="TextBox 39"/>
          <p:cNvSpPr txBox="1"/>
          <p:nvPr/>
        </p:nvSpPr>
        <p:spPr>
          <a:xfrm>
            <a:off x="7907617" y="5391267"/>
            <a:ext cx="2669205" cy="3502025"/>
          </a:xfrm>
          <a:prstGeom prst="rect">
            <a:avLst/>
          </a:prstGeom>
        </p:spPr>
        <p:txBody>
          <a:bodyPr lIns="0" tIns="0" rIns="0" bIns="0" rtlCol="0" anchor="t">
            <a:spAutoFit/>
          </a:bodyPr>
          <a:lstStyle/>
          <a:p>
            <a:pPr algn="l">
              <a:lnSpc>
                <a:spcPts val="2799"/>
              </a:lnSpc>
            </a:pPr>
            <a:r>
              <a:rPr lang="en-US" sz="1999" spc="-99">
                <a:solidFill>
                  <a:srgbClr val="000000"/>
                </a:solidFill>
                <a:latin typeface="Nunito"/>
                <a:ea typeface="Nunito"/>
                <a:cs typeface="Nunito"/>
                <a:sym typeface="Nunito"/>
              </a:rPr>
              <a:t>Personal Emergency Response System (PERS) </a:t>
            </a:r>
          </a:p>
          <a:p>
            <a:pPr algn="l">
              <a:lnSpc>
                <a:spcPts val="2799"/>
              </a:lnSpc>
              <a:spcBef>
                <a:spcPct val="0"/>
              </a:spcBef>
            </a:pPr>
            <a:r>
              <a:rPr lang="en-US" sz="1999" spc="-99">
                <a:solidFill>
                  <a:srgbClr val="000000"/>
                </a:solidFill>
                <a:latin typeface="Nunito"/>
                <a:ea typeface="Nunito"/>
                <a:cs typeface="Nunito"/>
                <a:sym typeface="Nunito"/>
              </a:rPr>
              <a:t>Wearable medical alert system and monitoring through </a:t>
            </a:r>
            <a:r>
              <a:rPr lang="en-US" sz="1999" spc="-99">
                <a:solidFill>
                  <a:srgbClr val="000000"/>
                </a:solidFill>
                <a:latin typeface="Nunito Bold"/>
                <a:ea typeface="Nunito Bold"/>
                <a:cs typeface="Nunito Bold"/>
                <a:sym typeface="Nunito Bold"/>
              </a:rPr>
              <a:t>LifeStation</a:t>
            </a:r>
            <a:r>
              <a:rPr lang="en-US" sz="1999" spc="-99">
                <a:solidFill>
                  <a:srgbClr val="000000"/>
                </a:solidFill>
                <a:latin typeface="Nunito"/>
                <a:ea typeface="Nunito"/>
                <a:cs typeface="Nunito"/>
                <a:sym typeface="Nunito"/>
              </a:rPr>
              <a:t>. Wearables include wristwatch option with heart monitor and step counter (Not included in all plans)</a:t>
            </a:r>
          </a:p>
        </p:txBody>
      </p:sp>
      <p:sp>
        <p:nvSpPr>
          <p:cNvPr id="40" name="TextBox 40"/>
          <p:cNvSpPr txBox="1"/>
          <p:nvPr/>
        </p:nvSpPr>
        <p:spPr>
          <a:xfrm>
            <a:off x="12717883" y="6226903"/>
            <a:ext cx="4167882" cy="1747520"/>
          </a:xfrm>
          <a:prstGeom prst="rect">
            <a:avLst/>
          </a:prstGeom>
        </p:spPr>
        <p:txBody>
          <a:bodyPr lIns="0" tIns="0" rIns="0" bIns="0" rtlCol="0" anchor="t">
            <a:spAutoFit/>
          </a:bodyPr>
          <a:lstStyle/>
          <a:p>
            <a:pPr algn="l">
              <a:lnSpc>
                <a:spcPts val="2380"/>
              </a:lnSpc>
            </a:pPr>
            <a:r>
              <a:rPr lang="en-US" sz="1700" spc="-85">
                <a:solidFill>
                  <a:srgbClr val="000000"/>
                </a:solidFill>
                <a:latin typeface="Nunito Bold"/>
                <a:ea typeface="Nunito Bold"/>
                <a:cs typeface="Nunito Bold"/>
                <a:sym typeface="Nunito Bold"/>
              </a:rPr>
              <a:t>OTC </a:t>
            </a:r>
          </a:p>
          <a:p>
            <a:pPr algn="l">
              <a:lnSpc>
                <a:spcPts val="2380"/>
              </a:lnSpc>
              <a:spcBef>
                <a:spcPct val="0"/>
              </a:spcBef>
            </a:pPr>
            <a:r>
              <a:rPr lang="en-US" sz="1700" spc="-85">
                <a:solidFill>
                  <a:srgbClr val="000000"/>
                </a:solidFill>
                <a:latin typeface="Nunito"/>
                <a:ea typeface="Nunito"/>
                <a:cs typeface="Nunito"/>
                <a:sym typeface="Nunito"/>
              </a:rPr>
              <a:t>$30-$150 </a:t>
            </a:r>
            <a:r>
              <a:rPr lang="en-US" sz="1700" spc="-85">
                <a:solidFill>
                  <a:srgbClr val="000000"/>
                </a:solidFill>
                <a:latin typeface="Nunito Bold"/>
                <a:ea typeface="Nunito Bold"/>
                <a:cs typeface="Nunito Bold"/>
                <a:sym typeface="Nunito Bold"/>
              </a:rPr>
              <a:t>quarterly</a:t>
            </a:r>
            <a:r>
              <a:rPr lang="en-US" sz="1700" spc="-85">
                <a:solidFill>
                  <a:srgbClr val="000000"/>
                </a:solidFill>
                <a:latin typeface="Nunito"/>
                <a:ea typeface="Nunito"/>
                <a:cs typeface="Nunito"/>
                <a:sym typeface="Nunito"/>
              </a:rPr>
              <a:t> allowance on your Flex card per benefit period to send on select health-related OTC items. Order items online, on the app, or purchase in-store at participating retailers.</a:t>
            </a:r>
          </a:p>
        </p:txBody>
      </p:sp>
      <p:sp>
        <p:nvSpPr>
          <p:cNvPr id="41" name="TextBox 41"/>
          <p:cNvSpPr txBox="1"/>
          <p:nvPr/>
        </p:nvSpPr>
        <p:spPr>
          <a:xfrm>
            <a:off x="12717883" y="4545031"/>
            <a:ext cx="4083749" cy="1156970"/>
          </a:xfrm>
          <a:prstGeom prst="rect">
            <a:avLst/>
          </a:prstGeom>
        </p:spPr>
        <p:txBody>
          <a:bodyPr lIns="0" tIns="0" rIns="0" bIns="0" rtlCol="0" anchor="t">
            <a:spAutoFit/>
          </a:bodyPr>
          <a:lstStyle/>
          <a:p>
            <a:pPr algn="l">
              <a:lnSpc>
                <a:spcPts val="2380"/>
              </a:lnSpc>
            </a:pPr>
            <a:r>
              <a:rPr lang="en-US" sz="1700" spc="-85">
                <a:solidFill>
                  <a:srgbClr val="000000"/>
                </a:solidFill>
                <a:latin typeface="Nunito Bold"/>
                <a:ea typeface="Nunito Bold"/>
                <a:cs typeface="Nunito Bold"/>
                <a:sym typeface="Nunito Bold"/>
              </a:rPr>
              <a:t>Fitness Benefit</a:t>
            </a:r>
            <a:r>
              <a:rPr lang="en-US" sz="1700" spc="-85">
                <a:solidFill>
                  <a:srgbClr val="000000"/>
                </a:solidFill>
                <a:latin typeface="Nunito"/>
                <a:ea typeface="Nunito"/>
                <a:cs typeface="Nunito"/>
                <a:sym typeface="Nunito"/>
              </a:rPr>
              <a:t> </a:t>
            </a:r>
          </a:p>
          <a:p>
            <a:pPr algn="l">
              <a:lnSpc>
                <a:spcPts val="2380"/>
              </a:lnSpc>
              <a:spcBef>
                <a:spcPct val="0"/>
              </a:spcBef>
            </a:pPr>
            <a:r>
              <a:rPr lang="en-US" sz="1700" spc="-85">
                <a:solidFill>
                  <a:srgbClr val="000000"/>
                </a:solidFill>
                <a:latin typeface="Nunito"/>
                <a:ea typeface="Nunito"/>
                <a:cs typeface="Nunito"/>
                <a:sym typeface="Nunito"/>
              </a:rPr>
              <a:t>$175-$300 annual allowance every </a:t>
            </a:r>
            <a:r>
              <a:rPr lang="en-US" sz="1700" spc="-85">
                <a:solidFill>
                  <a:srgbClr val="000000"/>
                </a:solidFill>
                <a:latin typeface="Nunito Bold"/>
                <a:ea typeface="Nunito Bold"/>
                <a:cs typeface="Nunito Bold"/>
                <a:sym typeface="Nunito Bold"/>
              </a:rPr>
              <a:t>6 months or annual</a:t>
            </a:r>
            <a:r>
              <a:rPr lang="en-US" sz="1700" spc="-85">
                <a:solidFill>
                  <a:srgbClr val="000000"/>
                </a:solidFill>
                <a:latin typeface="Nunito"/>
                <a:ea typeface="Nunito"/>
                <a:cs typeface="Nunito"/>
                <a:sym typeface="Nunito"/>
              </a:rPr>
              <a:t> for gym membership and fitness classes. </a:t>
            </a:r>
          </a:p>
        </p:txBody>
      </p:sp>
      <p:sp>
        <p:nvSpPr>
          <p:cNvPr id="42" name="TextBox 42"/>
          <p:cNvSpPr txBox="1"/>
          <p:nvPr/>
        </p:nvSpPr>
        <p:spPr>
          <a:xfrm>
            <a:off x="10926448" y="819134"/>
            <a:ext cx="4329940" cy="1747520"/>
          </a:xfrm>
          <a:prstGeom prst="rect">
            <a:avLst/>
          </a:prstGeom>
        </p:spPr>
        <p:txBody>
          <a:bodyPr lIns="0" tIns="0" rIns="0" bIns="0" rtlCol="0" anchor="t">
            <a:spAutoFit/>
          </a:bodyPr>
          <a:lstStyle/>
          <a:p>
            <a:pPr algn="l">
              <a:lnSpc>
                <a:spcPts val="2380"/>
              </a:lnSpc>
              <a:spcBef>
                <a:spcPct val="0"/>
              </a:spcBef>
            </a:pPr>
            <a:r>
              <a:rPr lang="en-US" sz="1700" spc="-85">
                <a:solidFill>
                  <a:srgbClr val="000000"/>
                </a:solidFill>
                <a:latin typeface="Nunito"/>
                <a:ea typeface="Nunito"/>
                <a:cs typeface="Nunito"/>
                <a:sym typeface="Nunito"/>
              </a:rPr>
              <a:t>Use your </a:t>
            </a:r>
            <a:r>
              <a:rPr lang="en-US" sz="1700" spc="-85">
                <a:solidFill>
                  <a:srgbClr val="0DAF0A"/>
                </a:solidFill>
                <a:latin typeface="Nunito Bold"/>
                <a:ea typeface="Nunito Bold"/>
                <a:cs typeface="Nunito Bold"/>
                <a:sym typeface="Nunito Bold"/>
              </a:rPr>
              <a:t>Flex Card:</a:t>
            </a:r>
            <a:r>
              <a:rPr lang="en-US" sz="1700" spc="-85">
                <a:solidFill>
                  <a:srgbClr val="000000"/>
                </a:solidFill>
                <a:latin typeface="Nunito"/>
                <a:ea typeface="Nunito"/>
                <a:cs typeface="Nunito"/>
                <a:sym typeface="Nunito"/>
              </a:rPr>
              <a:t> a special debit card preloaded with dollars for Dental, Fitness, OTC, and routine Alternative Therapies such as Chiropractic, Acupuncture, and Naturopathy services. No limitations on Network Providers, you choose your provider of choice on these services.</a:t>
            </a:r>
          </a:p>
        </p:txBody>
      </p:sp>
      <p:sp>
        <p:nvSpPr>
          <p:cNvPr id="43" name="TextBox 43"/>
          <p:cNvSpPr txBox="1"/>
          <p:nvPr/>
        </p:nvSpPr>
        <p:spPr>
          <a:xfrm>
            <a:off x="12587347" y="8267229"/>
            <a:ext cx="4083749" cy="1452245"/>
          </a:xfrm>
          <a:prstGeom prst="rect">
            <a:avLst/>
          </a:prstGeom>
        </p:spPr>
        <p:txBody>
          <a:bodyPr lIns="0" tIns="0" rIns="0" bIns="0" rtlCol="0" anchor="t">
            <a:spAutoFit/>
          </a:bodyPr>
          <a:lstStyle/>
          <a:p>
            <a:pPr algn="l">
              <a:lnSpc>
                <a:spcPts val="2380"/>
              </a:lnSpc>
            </a:pPr>
            <a:r>
              <a:rPr lang="en-US" sz="1700" spc="-85">
                <a:solidFill>
                  <a:srgbClr val="000000"/>
                </a:solidFill>
                <a:latin typeface="Nunito Bold"/>
                <a:ea typeface="Nunito Bold"/>
                <a:cs typeface="Nunito Bold"/>
                <a:sym typeface="Nunito Bold"/>
              </a:rPr>
              <a:t>Routine Alternative Therapies </a:t>
            </a:r>
            <a:r>
              <a:rPr lang="en-US" sz="1700" spc="-85">
                <a:solidFill>
                  <a:srgbClr val="000000"/>
                </a:solidFill>
                <a:latin typeface="Nunito"/>
                <a:ea typeface="Nunito"/>
                <a:cs typeface="Nunito"/>
                <a:sym typeface="Nunito"/>
              </a:rPr>
              <a:t>(Chiropractic, Acupuncture, and Naturopathy) $100-$300 </a:t>
            </a:r>
            <a:r>
              <a:rPr lang="en-US" sz="1700" spc="-85">
                <a:solidFill>
                  <a:srgbClr val="000000"/>
                </a:solidFill>
                <a:latin typeface="Nunito Bold"/>
                <a:ea typeface="Nunito Bold"/>
                <a:cs typeface="Nunito Bold"/>
                <a:sym typeface="Nunito Bold"/>
              </a:rPr>
              <a:t>allowance every 6 months.</a:t>
            </a:r>
          </a:p>
          <a:p>
            <a:pPr algn="l">
              <a:lnSpc>
                <a:spcPts val="2380"/>
              </a:lnSpc>
            </a:pPr>
            <a:endParaRPr lang="en-US" sz="1700" spc="-85">
              <a:solidFill>
                <a:srgbClr val="000000"/>
              </a:solidFill>
              <a:latin typeface="Nunito Bold"/>
              <a:ea typeface="Nunito Bold"/>
              <a:cs typeface="Nunito Bold"/>
              <a:sym typeface="Nunito Bold"/>
            </a:endParaRPr>
          </a:p>
          <a:p>
            <a:pPr algn="l">
              <a:lnSpc>
                <a:spcPts val="2380"/>
              </a:lnSpc>
              <a:spcBef>
                <a:spcPct val="0"/>
              </a:spcBef>
            </a:pPr>
            <a:endParaRPr lang="en-US" sz="1700" spc="-85">
              <a:solidFill>
                <a:srgbClr val="000000"/>
              </a:solidFill>
              <a:latin typeface="Nunito Bold"/>
              <a:ea typeface="Nunito Bold"/>
              <a:cs typeface="Nunito Bold"/>
              <a:sym typeface="Nunito Bold"/>
            </a:endParaRPr>
          </a:p>
        </p:txBody>
      </p:sp>
      <p:grpSp>
        <p:nvGrpSpPr>
          <p:cNvPr id="44" name="Group 44"/>
          <p:cNvGrpSpPr/>
          <p:nvPr/>
        </p:nvGrpSpPr>
        <p:grpSpPr>
          <a:xfrm>
            <a:off x="10926448" y="4513122"/>
            <a:ext cx="1508499" cy="1508499"/>
            <a:chOff x="0" y="0"/>
            <a:chExt cx="812800" cy="812800"/>
          </a:xfrm>
        </p:grpSpPr>
        <p:sp>
          <p:nvSpPr>
            <p:cNvPr id="45" name="Freeform 4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AF0A"/>
            </a:solidFill>
            <a:ln w="19050" cap="sq">
              <a:solidFill>
                <a:srgbClr val="005A65"/>
              </a:solidFill>
              <a:prstDash val="solid"/>
              <a:miter/>
            </a:ln>
          </p:spPr>
          <p:txBody>
            <a:bodyPr/>
            <a:lstStyle/>
            <a:p>
              <a:endParaRPr lang="en-US"/>
            </a:p>
          </p:txBody>
        </p:sp>
        <p:sp>
          <p:nvSpPr>
            <p:cNvPr id="46" name="TextBox 46"/>
            <p:cNvSpPr txBox="1"/>
            <p:nvPr/>
          </p:nvSpPr>
          <p:spPr>
            <a:xfrm>
              <a:off x="76200" y="47625"/>
              <a:ext cx="660400" cy="688975"/>
            </a:xfrm>
            <a:prstGeom prst="rect">
              <a:avLst/>
            </a:prstGeom>
          </p:spPr>
          <p:txBody>
            <a:bodyPr lIns="254000" tIns="254000" rIns="254000" bIns="254000" rtlCol="0" anchor="ctr"/>
            <a:lstStyle/>
            <a:p>
              <a:pPr algn="ctr">
                <a:lnSpc>
                  <a:spcPts val="2100"/>
                </a:lnSpc>
              </a:pPr>
              <a:endParaRPr/>
            </a:p>
          </p:txBody>
        </p:sp>
      </p:grpSp>
      <p:grpSp>
        <p:nvGrpSpPr>
          <p:cNvPr id="47" name="Group 47"/>
          <p:cNvGrpSpPr/>
          <p:nvPr/>
        </p:nvGrpSpPr>
        <p:grpSpPr>
          <a:xfrm>
            <a:off x="10926448" y="8081431"/>
            <a:ext cx="1508499" cy="1508499"/>
            <a:chOff x="0" y="0"/>
            <a:chExt cx="812800" cy="812800"/>
          </a:xfrm>
        </p:grpSpPr>
        <p:sp>
          <p:nvSpPr>
            <p:cNvPr id="48" name="Freeform 4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AF0A"/>
            </a:solidFill>
            <a:ln w="19050" cap="sq">
              <a:solidFill>
                <a:srgbClr val="005A65"/>
              </a:solidFill>
              <a:prstDash val="solid"/>
              <a:miter/>
            </a:ln>
          </p:spPr>
          <p:txBody>
            <a:bodyPr/>
            <a:lstStyle/>
            <a:p>
              <a:endParaRPr lang="en-US"/>
            </a:p>
          </p:txBody>
        </p:sp>
        <p:sp>
          <p:nvSpPr>
            <p:cNvPr id="49" name="TextBox 49"/>
            <p:cNvSpPr txBox="1"/>
            <p:nvPr/>
          </p:nvSpPr>
          <p:spPr>
            <a:xfrm>
              <a:off x="76200" y="47625"/>
              <a:ext cx="660400" cy="688975"/>
            </a:xfrm>
            <a:prstGeom prst="rect">
              <a:avLst/>
            </a:prstGeom>
          </p:spPr>
          <p:txBody>
            <a:bodyPr lIns="254000" tIns="254000" rIns="254000" bIns="254000" rtlCol="0" anchor="ctr"/>
            <a:lstStyle/>
            <a:p>
              <a:pPr algn="ctr">
                <a:lnSpc>
                  <a:spcPts val="2100"/>
                </a:lnSpc>
              </a:pPr>
              <a:endParaRPr/>
            </a:p>
          </p:txBody>
        </p:sp>
      </p:grpSp>
      <p:sp>
        <p:nvSpPr>
          <p:cNvPr id="50" name="Freeform 50"/>
          <p:cNvSpPr/>
          <p:nvPr/>
        </p:nvSpPr>
        <p:spPr>
          <a:xfrm>
            <a:off x="11172856" y="8407289"/>
            <a:ext cx="1043266" cy="856782"/>
          </a:xfrm>
          <a:custGeom>
            <a:avLst/>
            <a:gdLst/>
            <a:ahLst/>
            <a:cxnLst/>
            <a:rect l="l" t="t" r="r" b="b"/>
            <a:pathLst>
              <a:path w="1043266" h="856782">
                <a:moveTo>
                  <a:pt x="0" y="0"/>
                </a:moveTo>
                <a:lnTo>
                  <a:pt x="1043266" y="0"/>
                </a:lnTo>
                <a:lnTo>
                  <a:pt x="1043266" y="856782"/>
                </a:lnTo>
                <a:lnTo>
                  <a:pt x="0" y="856782"/>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grpSp>
        <p:nvGrpSpPr>
          <p:cNvPr id="51" name="Group 51"/>
          <p:cNvGrpSpPr/>
          <p:nvPr/>
        </p:nvGrpSpPr>
        <p:grpSpPr>
          <a:xfrm>
            <a:off x="10926448" y="6277657"/>
            <a:ext cx="1508499" cy="1508499"/>
            <a:chOff x="0" y="0"/>
            <a:chExt cx="812800" cy="812800"/>
          </a:xfrm>
        </p:grpSpPr>
        <p:sp>
          <p:nvSpPr>
            <p:cNvPr id="52" name="Freeform 5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AF0A"/>
            </a:solidFill>
            <a:ln w="19050" cap="sq">
              <a:solidFill>
                <a:srgbClr val="005A65"/>
              </a:solidFill>
              <a:prstDash val="solid"/>
              <a:miter/>
            </a:ln>
          </p:spPr>
          <p:txBody>
            <a:bodyPr/>
            <a:lstStyle/>
            <a:p>
              <a:endParaRPr lang="en-US"/>
            </a:p>
          </p:txBody>
        </p:sp>
        <p:sp>
          <p:nvSpPr>
            <p:cNvPr id="53" name="TextBox 53"/>
            <p:cNvSpPr txBox="1"/>
            <p:nvPr/>
          </p:nvSpPr>
          <p:spPr>
            <a:xfrm>
              <a:off x="76200" y="47625"/>
              <a:ext cx="660400" cy="688975"/>
            </a:xfrm>
            <a:prstGeom prst="rect">
              <a:avLst/>
            </a:prstGeom>
          </p:spPr>
          <p:txBody>
            <a:bodyPr lIns="254000" tIns="254000" rIns="254000" bIns="254000" rtlCol="0" anchor="ctr"/>
            <a:lstStyle/>
            <a:p>
              <a:pPr algn="ctr">
                <a:lnSpc>
                  <a:spcPts val="2100"/>
                </a:lnSpc>
              </a:pPr>
              <a:endParaRPr/>
            </a:p>
          </p:txBody>
        </p:sp>
      </p:grpSp>
      <p:sp>
        <p:nvSpPr>
          <p:cNvPr id="54" name="Freeform 54"/>
          <p:cNvSpPr/>
          <p:nvPr/>
        </p:nvSpPr>
        <p:spPr>
          <a:xfrm>
            <a:off x="11345687" y="6493443"/>
            <a:ext cx="697604" cy="1116166"/>
          </a:xfrm>
          <a:custGeom>
            <a:avLst/>
            <a:gdLst/>
            <a:ahLst/>
            <a:cxnLst/>
            <a:rect l="l" t="t" r="r" b="b"/>
            <a:pathLst>
              <a:path w="697604" h="1116166">
                <a:moveTo>
                  <a:pt x="0" y="0"/>
                </a:moveTo>
                <a:lnTo>
                  <a:pt x="697604" y="0"/>
                </a:lnTo>
                <a:lnTo>
                  <a:pt x="697604" y="1116166"/>
                </a:lnTo>
                <a:lnTo>
                  <a:pt x="0" y="1116166"/>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55" name="Freeform 55"/>
          <p:cNvSpPr/>
          <p:nvPr/>
        </p:nvSpPr>
        <p:spPr>
          <a:xfrm>
            <a:off x="11092416" y="4729064"/>
            <a:ext cx="979337" cy="807953"/>
          </a:xfrm>
          <a:custGeom>
            <a:avLst/>
            <a:gdLst/>
            <a:ahLst/>
            <a:cxnLst/>
            <a:rect l="l" t="t" r="r" b="b"/>
            <a:pathLst>
              <a:path w="979337" h="807953">
                <a:moveTo>
                  <a:pt x="0" y="0"/>
                </a:moveTo>
                <a:lnTo>
                  <a:pt x="979337" y="0"/>
                </a:lnTo>
                <a:lnTo>
                  <a:pt x="979337" y="807953"/>
                </a:lnTo>
                <a:lnTo>
                  <a:pt x="0" y="807953"/>
                </a:lnTo>
                <a:lnTo>
                  <a:pt x="0" y="0"/>
                </a:lnTo>
                <a:close/>
              </a:path>
            </a:pathLst>
          </a:custGeom>
          <a:blipFill>
            <a:blip r:embed="rId19">
              <a:extLst>
                <a:ext uri="{96DAC541-7B7A-43D3-8B79-37D633B846F1}">
                  <asvg:svgBlip xmlns:asvg="http://schemas.microsoft.com/office/drawing/2016/SVG/main" r:embed="rId20"/>
                </a:ext>
              </a:extLst>
            </a:blip>
            <a:stretch>
              <a:fillRect/>
            </a:stretch>
          </a:blipFill>
        </p:spPr>
        <p:txBody>
          <a:bodyPr/>
          <a:lstStyle/>
          <a:p>
            <a:endParaRPr lang="en-US"/>
          </a:p>
        </p:txBody>
      </p:sp>
      <p:sp>
        <p:nvSpPr>
          <p:cNvPr id="56" name="TextBox 56"/>
          <p:cNvSpPr txBox="1"/>
          <p:nvPr/>
        </p:nvSpPr>
        <p:spPr>
          <a:xfrm>
            <a:off x="1189567" y="1656610"/>
            <a:ext cx="7822146" cy="330200"/>
          </a:xfrm>
          <a:prstGeom prst="rect">
            <a:avLst/>
          </a:prstGeom>
        </p:spPr>
        <p:txBody>
          <a:bodyPr lIns="0" tIns="0" rIns="0" bIns="0" rtlCol="0" anchor="t">
            <a:spAutoFit/>
          </a:bodyPr>
          <a:lstStyle/>
          <a:p>
            <a:pPr algn="l">
              <a:lnSpc>
                <a:spcPts val="2799"/>
              </a:lnSpc>
              <a:spcBef>
                <a:spcPct val="0"/>
              </a:spcBef>
            </a:pPr>
            <a:r>
              <a:rPr lang="en-US" sz="1999" spc="-99" dirty="0">
                <a:solidFill>
                  <a:srgbClr val="000000"/>
                </a:solidFill>
                <a:latin typeface="Nunito Bold"/>
                <a:ea typeface="Nunito Bold"/>
                <a:cs typeface="Nunito Bold"/>
                <a:sym typeface="Nunito Bold"/>
              </a:rPr>
              <a:t>Your plan may include:</a:t>
            </a:r>
          </a:p>
        </p:txBody>
      </p:sp>
      <p:sp>
        <p:nvSpPr>
          <p:cNvPr id="57" name="TextBox 57"/>
          <p:cNvSpPr txBox="1"/>
          <p:nvPr/>
        </p:nvSpPr>
        <p:spPr>
          <a:xfrm>
            <a:off x="12434947" y="9443562"/>
            <a:ext cx="4671953" cy="273152"/>
          </a:xfrm>
          <a:prstGeom prst="rect">
            <a:avLst/>
          </a:prstGeom>
        </p:spPr>
        <p:txBody>
          <a:bodyPr lIns="0" tIns="0" rIns="0" bIns="0" rtlCol="0" anchor="t">
            <a:spAutoFit/>
          </a:bodyPr>
          <a:lstStyle/>
          <a:p>
            <a:pPr algn="l">
              <a:lnSpc>
                <a:spcPts val="2240"/>
              </a:lnSpc>
              <a:spcBef>
                <a:spcPct val="0"/>
              </a:spcBef>
            </a:pPr>
            <a:r>
              <a:rPr lang="en-US" sz="1600" spc="-80" dirty="0">
                <a:solidFill>
                  <a:srgbClr val="FF3131"/>
                </a:solidFill>
                <a:latin typeface="Nunito Bold"/>
                <a:ea typeface="Nunito Bold"/>
                <a:cs typeface="Nunito Bold"/>
                <a:sym typeface="Nunito Bold"/>
              </a:rPr>
              <a:t>*Allowances and benefit periods vary by plan. </a:t>
            </a:r>
          </a:p>
        </p:txBody>
      </p:sp>
      <p:sp>
        <p:nvSpPr>
          <p:cNvPr id="58" name="TextBox 58"/>
          <p:cNvSpPr txBox="1"/>
          <p:nvPr/>
        </p:nvSpPr>
        <p:spPr>
          <a:xfrm>
            <a:off x="6079662" y="9325770"/>
            <a:ext cx="3950390" cy="264160"/>
          </a:xfrm>
          <a:prstGeom prst="rect">
            <a:avLst/>
          </a:prstGeom>
        </p:spPr>
        <p:txBody>
          <a:bodyPr lIns="0" tIns="0" rIns="0" bIns="0" rtlCol="0" anchor="t">
            <a:spAutoFit/>
          </a:bodyPr>
          <a:lstStyle/>
          <a:p>
            <a:pPr algn="l">
              <a:lnSpc>
                <a:spcPts val="2240"/>
              </a:lnSpc>
              <a:spcBef>
                <a:spcPct val="0"/>
              </a:spcBef>
            </a:pPr>
            <a:r>
              <a:rPr lang="en-US" sz="1600" spc="-80">
                <a:solidFill>
                  <a:srgbClr val="FF3131"/>
                </a:solidFill>
                <a:latin typeface="Nunito Bold"/>
                <a:ea typeface="Nunito Bold"/>
                <a:cs typeface="Nunito Bold"/>
                <a:sym typeface="Nunito Bold"/>
              </a:rPr>
              <a:t>*Allowances on Extra Benefits vary by plan. </a:t>
            </a:r>
          </a:p>
        </p:txBody>
      </p:sp>
      <p:sp>
        <p:nvSpPr>
          <p:cNvPr id="59" name="TextBox 59"/>
          <p:cNvSpPr txBox="1"/>
          <p:nvPr/>
        </p:nvSpPr>
        <p:spPr>
          <a:xfrm>
            <a:off x="357579" y="9831869"/>
            <a:ext cx="3615555" cy="198119"/>
          </a:xfrm>
          <a:prstGeom prst="rect">
            <a:avLst/>
          </a:prstGeom>
        </p:spPr>
        <p:txBody>
          <a:bodyPr lIns="0" tIns="0" rIns="0" bIns="0" rtlCol="0" anchor="t">
            <a:spAutoFit/>
          </a:bodyPr>
          <a:lstStyle/>
          <a:p>
            <a:pPr algn="ctr">
              <a:lnSpc>
                <a:spcPts val="1680"/>
              </a:lnSpc>
            </a:pPr>
            <a:r>
              <a:rPr lang="en-US" sz="1200">
                <a:solidFill>
                  <a:srgbClr val="24242E"/>
                </a:solidFill>
                <a:latin typeface="Canva Sans"/>
                <a:ea typeface="Canva Sans"/>
                <a:cs typeface="Canva Sans"/>
                <a:sym typeface="Canva Sans"/>
              </a:rPr>
              <a:t>Confidential - Not Intended for Distribution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0BE1A"/>
        </a:solidFill>
        <a:effectLst/>
      </p:bgPr>
    </p:bg>
    <p:spTree>
      <p:nvGrpSpPr>
        <p:cNvPr id="1" name=""/>
        <p:cNvGrpSpPr/>
        <p:nvPr/>
      </p:nvGrpSpPr>
      <p:grpSpPr>
        <a:xfrm>
          <a:off x="0" y="0"/>
          <a:ext cx="0" cy="0"/>
          <a:chOff x="0" y="0"/>
          <a:chExt cx="0" cy="0"/>
        </a:xfrm>
      </p:grpSpPr>
      <p:grpSp>
        <p:nvGrpSpPr>
          <p:cNvPr id="2" name="Group 2"/>
          <p:cNvGrpSpPr/>
          <p:nvPr/>
        </p:nvGrpSpPr>
        <p:grpSpPr>
          <a:xfrm>
            <a:off x="198593" y="360765"/>
            <a:ext cx="17890815" cy="9755970"/>
            <a:chOff x="0" y="0"/>
            <a:chExt cx="4711984" cy="2569474"/>
          </a:xfrm>
        </p:grpSpPr>
        <p:sp>
          <p:nvSpPr>
            <p:cNvPr id="3" name="Freeform 3"/>
            <p:cNvSpPr/>
            <p:nvPr/>
          </p:nvSpPr>
          <p:spPr>
            <a:xfrm>
              <a:off x="0" y="0"/>
              <a:ext cx="4711984" cy="2569474"/>
            </a:xfrm>
            <a:custGeom>
              <a:avLst/>
              <a:gdLst/>
              <a:ahLst/>
              <a:cxnLst/>
              <a:rect l="l" t="t" r="r" b="b"/>
              <a:pathLst>
                <a:path w="4711984" h="2569474">
                  <a:moveTo>
                    <a:pt x="8655" y="0"/>
                  </a:moveTo>
                  <a:lnTo>
                    <a:pt x="4703330" y="0"/>
                  </a:lnTo>
                  <a:cubicBezTo>
                    <a:pt x="4708109" y="0"/>
                    <a:pt x="4711984" y="3875"/>
                    <a:pt x="4711984" y="8655"/>
                  </a:cubicBezTo>
                  <a:lnTo>
                    <a:pt x="4711984" y="2560819"/>
                  </a:lnTo>
                  <a:cubicBezTo>
                    <a:pt x="4711984" y="2563114"/>
                    <a:pt x="4711072" y="2565316"/>
                    <a:pt x="4709449" y="2566939"/>
                  </a:cubicBezTo>
                  <a:cubicBezTo>
                    <a:pt x="4707826" y="2568562"/>
                    <a:pt x="4705625" y="2569474"/>
                    <a:pt x="4703330" y="2569474"/>
                  </a:cubicBezTo>
                  <a:lnTo>
                    <a:pt x="8655" y="2569474"/>
                  </a:lnTo>
                  <a:cubicBezTo>
                    <a:pt x="6359" y="2569474"/>
                    <a:pt x="4158" y="2568562"/>
                    <a:pt x="2535" y="2566939"/>
                  </a:cubicBezTo>
                  <a:cubicBezTo>
                    <a:pt x="912" y="2565316"/>
                    <a:pt x="0" y="2563114"/>
                    <a:pt x="0" y="2560819"/>
                  </a:cubicBezTo>
                  <a:lnTo>
                    <a:pt x="0" y="8655"/>
                  </a:lnTo>
                  <a:cubicBezTo>
                    <a:pt x="0" y="6359"/>
                    <a:pt x="912" y="4158"/>
                    <a:pt x="2535" y="2535"/>
                  </a:cubicBezTo>
                  <a:cubicBezTo>
                    <a:pt x="4158" y="912"/>
                    <a:pt x="6359" y="0"/>
                    <a:pt x="8655" y="0"/>
                  </a:cubicBezTo>
                  <a:close/>
                </a:path>
              </a:pathLst>
            </a:custGeom>
            <a:solidFill>
              <a:srgbClr val="FAEFE0"/>
            </a:solidFill>
          </p:spPr>
          <p:txBody>
            <a:bodyPr/>
            <a:lstStyle/>
            <a:p>
              <a:endParaRPr lang="en-US"/>
            </a:p>
          </p:txBody>
        </p:sp>
        <p:sp>
          <p:nvSpPr>
            <p:cNvPr id="4" name="TextBox 4"/>
            <p:cNvSpPr txBox="1"/>
            <p:nvPr/>
          </p:nvSpPr>
          <p:spPr>
            <a:xfrm>
              <a:off x="0" y="-47625"/>
              <a:ext cx="4711984" cy="2617099"/>
            </a:xfrm>
            <a:prstGeom prst="rect">
              <a:avLst/>
            </a:prstGeom>
          </p:spPr>
          <p:txBody>
            <a:bodyPr lIns="50800" tIns="50800" rIns="50800" bIns="50800" rtlCol="0" anchor="ctr"/>
            <a:lstStyle/>
            <a:p>
              <a:pPr algn="ctr">
                <a:lnSpc>
                  <a:spcPts val="3499"/>
                </a:lnSpc>
              </a:pPr>
              <a:endParaRPr/>
            </a:p>
            <a:p>
              <a:pPr algn="ctr">
                <a:lnSpc>
                  <a:spcPts val="3499"/>
                </a:lnSpc>
              </a:pPr>
              <a:endParaRPr/>
            </a:p>
          </p:txBody>
        </p:sp>
      </p:grpSp>
      <p:grpSp>
        <p:nvGrpSpPr>
          <p:cNvPr id="5" name="Group 5"/>
          <p:cNvGrpSpPr/>
          <p:nvPr/>
        </p:nvGrpSpPr>
        <p:grpSpPr>
          <a:xfrm>
            <a:off x="9374039" y="602022"/>
            <a:ext cx="8625756" cy="9324213"/>
            <a:chOff x="0" y="0"/>
            <a:chExt cx="2271804" cy="2455760"/>
          </a:xfrm>
        </p:grpSpPr>
        <p:sp>
          <p:nvSpPr>
            <p:cNvPr id="6" name="Freeform 6"/>
            <p:cNvSpPr/>
            <p:nvPr/>
          </p:nvSpPr>
          <p:spPr>
            <a:xfrm>
              <a:off x="0" y="0"/>
              <a:ext cx="2271804" cy="2455760"/>
            </a:xfrm>
            <a:custGeom>
              <a:avLst/>
              <a:gdLst/>
              <a:ahLst/>
              <a:cxnLst/>
              <a:rect l="l" t="t" r="r" b="b"/>
              <a:pathLst>
                <a:path w="2271804" h="2455760">
                  <a:moveTo>
                    <a:pt x="45774" y="0"/>
                  </a:moveTo>
                  <a:lnTo>
                    <a:pt x="2226030" y="0"/>
                  </a:lnTo>
                  <a:cubicBezTo>
                    <a:pt x="2238170" y="0"/>
                    <a:pt x="2249813" y="4823"/>
                    <a:pt x="2258397" y="13407"/>
                  </a:cubicBezTo>
                  <a:cubicBezTo>
                    <a:pt x="2266982" y="21991"/>
                    <a:pt x="2271804" y="33634"/>
                    <a:pt x="2271804" y="45774"/>
                  </a:cubicBezTo>
                  <a:lnTo>
                    <a:pt x="2271804" y="2409985"/>
                  </a:lnTo>
                  <a:cubicBezTo>
                    <a:pt x="2271804" y="2422126"/>
                    <a:pt x="2266982" y="2433768"/>
                    <a:pt x="2258397" y="2442353"/>
                  </a:cubicBezTo>
                  <a:cubicBezTo>
                    <a:pt x="2249813" y="2450937"/>
                    <a:pt x="2238170" y="2455760"/>
                    <a:pt x="2226030" y="2455760"/>
                  </a:cubicBezTo>
                  <a:lnTo>
                    <a:pt x="45774" y="2455760"/>
                  </a:lnTo>
                  <a:cubicBezTo>
                    <a:pt x="33634" y="2455760"/>
                    <a:pt x="21991" y="2450937"/>
                    <a:pt x="13407" y="2442353"/>
                  </a:cubicBezTo>
                  <a:cubicBezTo>
                    <a:pt x="4823" y="2433768"/>
                    <a:pt x="0" y="2422126"/>
                    <a:pt x="0" y="2409985"/>
                  </a:cubicBezTo>
                  <a:lnTo>
                    <a:pt x="0" y="45774"/>
                  </a:lnTo>
                  <a:cubicBezTo>
                    <a:pt x="0" y="33634"/>
                    <a:pt x="4823" y="21991"/>
                    <a:pt x="13407" y="13407"/>
                  </a:cubicBezTo>
                  <a:cubicBezTo>
                    <a:pt x="21991" y="4823"/>
                    <a:pt x="33634" y="0"/>
                    <a:pt x="45774" y="0"/>
                  </a:cubicBezTo>
                  <a:close/>
                </a:path>
              </a:pathLst>
            </a:custGeom>
            <a:solidFill>
              <a:srgbClr val="FFFFFF"/>
            </a:solidFill>
            <a:ln w="28575" cap="rnd">
              <a:solidFill>
                <a:srgbClr val="0DAF0A"/>
              </a:solidFill>
              <a:prstDash val="solid"/>
              <a:round/>
            </a:ln>
          </p:spPr>
          <p:txBody>
            <a:bodyPr/>
            <a:lstStyle/>
            <a:p>
              <a:endParaRPr lang="en-US"/>
            </a:p>
          </p:txBody>
        </p:sp>
        <p:sp>
          <p:nvSpPr>
            <p:cNvPr id="7" name="TextBox 7"/>
            <p:cNvSpPr txBox="1"/>
            <p:nvPr/>
          </p:nvSpPr>
          <p:spPr>
            <a:xfrm>
              <a:off x="0" y="-38100"/>
              <a:ext cx="2271804" cy="2493860"/>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5349649" y="132098"/>
            <a:ext cx="3794351" cy="3074829"/>
          </a:xfrm>
          <a:custGeom>
            <a:avLst/>
            <a:gdLst/>
            <a:ahLst/>
            <a:cxnLst/>
            <a:rect l="l" t="t" r="r" b="b"/>
            <a:pathLst>
              <a:path w="3794351" h="3074829">
                <a:moveTo>
                  <a:pt x="0" y="0"/>
                </a:moveTo>
                <a:lnTo>
                  <a:pt x="3794351" y="0"/>
                </a:lnTo>
                <a:lnTo>
                  <a:pt x="3794351" y="3074829"/>
                </a:lnTo>
                <a:lnTo>
                  <a:pt x="0" y="3074829"/>
                </a:lnTo>
                <a:lnTo>
                  <a:pt x="0" y="0"/>
                </a:lnTo>
                <a:close/>
              </a:path>
            </a:pathLst>
          </a:custGeom>
          <a:blipFill>
            <a:blip r:embed="rId2"/>
            <a:stretch>
              <a:fillRect/>
            </a:stretch>
          </a:blipFill>
        </p:spPr>
        <p:txBody>
          <a:bodyPr/>
          <a:lstStyle/>
          <a:p>
            <a:endParaRPr lang="en-US"/>
          </a:p>
        </p:txBody>
      </p:sp>
      <p:sp>
        <p:nvSpPr>
          <p:cNvPr id="9" name="Freeform 9"/>
          <p:cNvSpPr/>
          <p:nvPr/>
        </p:nvSpPr>
        <p:spPr>
          <a:xfrm>
            <a:off x="786131" y="2734167"/>
            <a:ext cx="1537338" cy="1537338"/>
          </a:xfrm>
          <a:custGeom>
            <a:avLst/>
            <a:gdLst/>
            <a:ahLst/>
            <a:cxnLst/>
            <a:rect l="l" t="t" r="r" b="b"/>
            <a:pathLst>
              <a:path w="1537338" h="1537338">
                <a:moveTo>
                  <a:pt x="0" y="0"/>
                </a:moveTo>
                <a:lnTo>
                  <a:pt x="1537338" y="0"/>
                </a:lnTo>
                <a:lnTo>
                  <a:pt x="1537338" y="1537338"/>
                </a:lnTo>
                <a:lnTo>
                  <a:pt x="0" y="15373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0" name="Freeform 10"/>
          <p:cNvSpPr/>
          <p:nvPr/>
        </p:nvSpPr>
        <p:spPr>
          <a:xfrm>
            <a:off x="786131" y="4498702"/>
            <a:ext cx="1537338" cy="1537338"/>
          </a:xfrm>
          <a:custGeom>
            <a:avLst/>
            <a:gdLst/>
            <a:ahLst/>
            <a:cxnLst/>
            <a:rect l="l" t="t" r="r" b="b"/>
            <a:pathLst>
              <a:path w="1537338" h="1537338">
                <a:moveTo>
                  <a:pt x="0" y="0"/>
                </a:moveTo>
                <a:lnTo>
                  <a:pt x="1537338" y="0"/>
                </a:lnTo>
                <a:lnTo>
                  <a:pt x="1537338" y="1537338"/>
                </a:lnTo>
                <a:lnTo>
                  <a:pt x="0" y="15373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1" name="Freeform 11"/>
          <p:cNvSpPr/>
          <p:nvPr/>
        </p:nvSpPr>
        <p:spPr>
          <a:xfrm>
            <a:off x="786131" y="6248818"/>
            <a:ext cx="1537338" cy="1537338"/>
          </a:xfrm>
          <a:custGeom>
            <a:avLst/>
            <a:gdLst/>
            <a:ahLst/>
            <a:cxnLst/>
            <a:rect l="l" t="t" r="r" b="b"/>
            <a:pathLst>
              <a:path w="1537338" h="1537338">
                <a:moveTo>
                  <a:pt x="0" y="0"/>
                </a:moveTo>
                <a:lnTo>
                  <a:pt x="1537338" y="0"/>
                </a:lnTo>
                <a:lnTo>
                  <a:pt x="1537338" y="1537338"/>
                </a:lnTo>
                <a:lnTo>
                  <a:pt x="0" y="15373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2" name="Freeform 12"/>
          <p:cNvSpPr/>
          <p:nvPr/>
        </p:nvSpPr>
        <p:spPr>
          <a:xfrm>
            <a:off x="9708814" y="2219817"/>
            <a:ext cx="1537338" cy="1537338"/>
          </a:xfrm>
          <a:custGeom>
            <a:avLst/>
            <a:gdLst/>
            <a:ahLst/>
            <a:cxnLst/>
            <a:rect l="l" t="t" r="r" b="b"/>
            <a:pathLst>
              <a:path w="1537338" h="1537338">
                <a:moveTo>
                  <a:pt x="0" y="0"/>
                </a:moveTo>
                <a:lnTo>
                  <a:pt x="1537338" y="0"/>
                </a:lnTo>
                <a:lnTo>
                  <a:pt x="1537338" y="1537338"/>
                </a:lnTo>
                <a:lnTo>
                  <a:pt x="0" y="15373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3" name="Freeform 13"/>
          <p:cNvSpPr/>
          <p:nvPr/>
        </p:nvSpPr>
        <p:spPr>
          <a:xfrm>
            <a:off x="9708814" y="4639425"/>
            <a:ext cx="1537338" cy="1537338"/>
          </a:xfrm>
          <a:custGeom>
            <a:avLst/>
            <a:gdLst/>
            <a:ahLst/>
            <a:cxnLst/>
            <a:rect l="l" t="t" r="r" b="b"/>
            <a:pathLst>
              <a:path w="1537338" h="1537338">
                <a:moveTo>
                  <a:pt x="0" y="0"/>
                </a:moveTo>
                <a:lnTo>
                  <a:pt x="1537338" y="0"/>
                </a:lnTo>
                <a:lnTo>
                  <a:pt x="1537338" y="1537338"/>
                </a:lnTo>
                <a:lnTo>
                  <a:pt x="0" y="15373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4" name="Freeform 14"/>
          <p:cNvSpPr/>
          <p:nvPr/>
        </p:nvSpPr>
        <p:spPr>
          <a:xfrm>
            <a:off x="9708814" y="7059032"/>
            <a:ext cx="1537338" cy="1537338"/>
          </a:xfrm>
          <a:custGeom>
            <a:avLst/>
            <a:gdLst/>
            <a:ahLst/>
            <a:cxnLst/>
            <a:rect l="l" t="t" r="r" b="b"/>
            <a:pathLst>
              <a:path w="1537338" h="1537338">
                <a:moveTo>
                  <a:pt x="0" y="0"/>
                </a:moveTo>
                <a:lnTo>
                  <a:pt x="1537338" y="0"/>
                </a:lnTo>
                <a:lnTo>
                  <a:pt x="1537338" y="1537338"/>
                </a:lnTo>
                <a:lnTo>
                  <a:pt x="0" y="15373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5" name="Freeform 15"/>
          <p:cNvSpPr/>
          <p:nvPr/>
        </p:nvSpPr>
        <p:spPr>
          <a:xfrm>
            <a:off x="16195859" y="4639425"/>
            <a:ext cx="1261116" cy="1513986"/>
          </a:xfrm>
          <a:custGeom>
            <a:avLst/>
            <a:gdLst/>
            <a:ahLst/>
            <a:cxnLst/>
            <a:rect l="l" t="t" r="r" b="b"/>
            <a:pathLst>
              <a:path w="1261116" h="1513986">
                <a:moveTo>
                  <a:pt x="0" y="0"/>
                </a:moveTo>
                <a:lnTo>
                  <a:pt x="1261116" y="0"/>
                </a:lnTo>
                <a:lnTo>
                  <a:pt x="1261116" y="1513986"/>
                </a:lnTo>
                <a:lnTo>
                  <a:pt x="0" y="1513986"/>
                </a:lnTo>
                <a:lnTo>
                  <a:pt x="0" y="0"/>
                </a:lnTo>
                <a:close/>
              </a:path>
            </a:pathLst>
          </a:custGeom>
          <a:blipFill>
            <a:blip r:embed="rId5"/>
            <a:stretch>
              <a:fillRect t="-3964" b="-3964"/>
            </a:stretch>
          </a:blipFill>
        </p:spPr>
        <p:txBody>
          <a:bodyPr/>
          <a:lstStyle/>
          <a:p>
            <a:endParaRPr lang="en-US"/>
          </a:p>
        </p:txBody>
      </p:sp>
      <p:sp>
        <p:nvSpPr>
          <p:cNvPr id="16" name="Freeform 16"/>
          <p:cNvSpPr/>
          <p:nvPr/>
        </p:nvSpPr>
        <p:spPr>
          <a:xfrm>
            <a:off x="16195859" y="2502236"/>
            <a:ext cx="1425717" cy="1409383"/>
          </a:xfrm>
          <a:custGeom>
            <a:avLst/>
            <a:gdLst/>
            <a:ahLst/>
            <a:cxnLst/>
            <a:rect l="l" t="t" r="r" b="b"/>
            <a:pathLst>
              <a:path w="1425717" h="1409383">
                <a:moveTo>
                  <a:pt x="0" y="0"/>
                </a:moveTo>
                <a:lnTo>
                  <a:pt x="1425718" y="0"/>
                </a:lnTo>
                <a:lnTo>
                  <a:pt x="1425718" y="1409383"/>
                </a:lnTo>
                <a:lnTo>
                  <a:pt x="0" y="1409383"/>
                </a:lnTo>
                <a:lnTo>
                  <a:pt x="0" y="0"/>
                </a:lnTo>
                <a:close/>
              </a:path>
            </a:pathLst>
          </a:custGeom>
          <a:blipFill>
            <a:blip r:embed="rId6"/>
            <a:stretch>
              <a:fillRect/>
            </a:stretch>
          </a:blipFill>
        </p:spPr>
        <p:txBody>
          <a:bodyPr/>
          <a:lstStyle/>
          <a:p>
            <a:endParaRPr lang="en-US"/>
          </a:p>
        </p:txBody>
      </p:sp>
      <p:sp>
        <p:nvSpPr>
          <p:cNvPr id="17" name="Freeform 17"/>
          <p:cNvSpPr/>
          <p:nvPr/>
        </p:nvSpPr>
        <p:spPr>
          <a:xfrm>
            <a:off x="16195859" y="6877311"/>
            <a:ext cx="1425717" cy="1425717"/>
          </a:xfrm>
          <a:custGeom>
            <a:avLst/>
            <a:gdLst/>
            <a:ahLst/>
            <a:cxnLst/>
            <a:rect l="l" t="t" r="r" b="b"/>
            <a:pathLst>
              <a:path w="1425717" h="1425717">
                <a:moveTo>
                  <a:pt x="0" y="0"/>
                </a:moveTo>
                <a:lnTo>
                  <a:pt x="1425718" y="0"/>
                </a:lnTo>
                <a:lnTo>
                  <a:pt x="1425718" y="1425717"/>
                </a:lnTo>
                <a:lnTo>
                  <a:pt x="0" y="1425717"/>
                </a:lnTo>
                <a:lnTo>
                  <a:pt x="0" y="0"/>
                </a:lnTo>
                <a:close/>
              </a:path>
            </a:pathLst>
          </a:custGeom>
          <a:blipFill>
            <a:blip r:embed="rId7"/>
            <a:stretch>
              <a:fillRect/>
            </a:stretch>
          </a:blipFill>
        </p:spPr>
        <p:txBody>
          <a:bodyPr/>
          <a:lstStyle/>
          <a:p>
            <a:endParaRPr lang="en-US"/>
          </a:p>
        </p:txBody>
      </p:sp>
      <p:sp>
        <p:nvSpPr>
          <p:cNvPr id="18" name="TextBox 18"/>
          <p:cNvSpPr txBox="1"/>
          <p:nvPr/>
        </p:nvSpPr>
        <p:spPr>
          <a:xfrm>
            <a:off x="786131" y="560790"/>
            <a:ext cx="8686800" cy="1320784"/>
          </a:xfrm>
          <a:prstGeom prst="rect">
            <a:avLst/>
          </a:prstGeom>
        </p:spPr>
        <p:txBody>
          <a:bodyPr lIns="0" tIns="0" rIns="0" bIns="0" rtlCol="0" anchor="t">
            <a:spAutoFit/>
          </a:bodyPr>
          <a:lstStyle/>
          <a:p>
            <a:pPr algn="l">
              <a:lnSpc>
                <a:spcPts val="9999"/>
              </a:lnSpc>
            </a:pPr>
            <a:r>
              <a:rPr lang="en-US" sz="9999" spc="-749">
                <a:solidFill>
                  <a:srgbClr val="0DAF0A"/>
                </a:solidFill>
                <a:latin typeface="Nunito Semi-Bold"/>
                <a:ea typeface="Nunito Semi-Bold"/>
                <a:cs typeface="Nunito Semi-Bold"/>
                <a:sym typeface="Nunito Semi-Bold"/>
              </a:rPr>
              <a:t>Flex Card</a:t>
            </a:r>
          </a:p>
        </p:txBody>
      </p:sp>
      <p:sp>
        <p:nvSpPr>
          <p:cNvPr id="19" name="TextBox 19"/>
          <p:cNvSpPr txBox="1"/>
          <p:nvPr/>
        </p:nvSpPr>
        <p:spPr>
          <a:xfrm>
            <a:off x="9708814" y="819767"/>
            <a:ext cx="5944936" cy="1298575"/>
          </a:xfrm>
          <a:prstGeom prst="rect">
            <a:avLst/>
          </a:prstGeom>
        </p:spPr>
        <p:txBody>
          <a:bodyPr lIns="0" tIns="0" rIns="0" bIns="0" rtlCol="0" anchor="t">
            <a:spAutoFit/>
          </a:bodyPr>
          <a:lstStyle/>
          <a:p>
            <a:pPr algn="l">
              <a:lnSpc>
                <a:spcPts val="3499"/>
              </a:lnSpc>
              <a:spcBef>
                <a:spcPct val="0"/>
              </a:spcBef>
            </a:pPr>
            <a:r>
              <a:rPr lang="en-US" sz="2499" spc="-124">
                <a:solidFill>
                  <a:srgbClr val="0DAF0A"/>
                </a:solidFill>
                <a:latin typeface="Nunito Bold"/>
                <a:ea typeface="Nunito Bold"/>
                <a:cs typeface="Nunito Bold"/>
                <a:sym typeface="Nunito Bold"/>
              </a:rPr>
              <a:t>Explore your plan benefits online, anytime by visiting and or downloading these applications. </a:t>
            </a:r>
          </a:p>
        </p:txBody>
      </p:sp>
      <p:sp>
        <p:nvSpPr>
          <p:cNvPr id="20" name="TextBox 20"/>
          <p:cNvSpPr txBox="1"/>
          <p:nvPr/>
        </p:nvSpPr>
        <p:spPr>
          <a:xfrm>
            <a:off x="786131" y="1764521"/>
            <a:ext cx="7822146" cy="455296"/>
          </a:xfrm>
          <a:prstGeom prst="rect">
            <a:avLst/>
          </a:prstGeom>
        </p:spPr>
        <p:txBody>
          <a:bodyPr lIns="0" tIns="0" rIns="0" bIns="0" rtlCol="0" anchor="t">
            <a:spAutoFit/>
          </a:bodyPr>
          <a:lstStyle/>
          <a:p>
            <a:pPr algn="l">
              <a:lnSpc>
                <a:spcPts val="3779"/>
              </a:lnSpc>
              <a:spcBef>
                <a:spcPct val="0"/>
              </a:spcBef>
            </a:pPr>
            <a:r>
              <a:rPr lang="en-US" sz="2699" spc="-134">
                <a:solidFill>
                  <a:srgbClr val="000000"/>
                </a:solidFill>
                <a:latin typeface="Nunito Bold"/>
                <a:ea typeface="Nunito Bold"/>
                <a:cs typeface="Nunito Bold"/>
                <a:sym typeface="Nunito Bold"/>
              </a:rPr>
              <a:t>Using your Flex Card</a:t>
            </a:r>
          </a:p>
        </p:txBody>
      </p:sp>
      <p:sp>
        <p:nvSpPr>
          <p:cNvPr id="21" name="TextBox 21"/>
          <p:cNvSpPr txBox="1"/>
          <p:nvPr/>
        </p:nvSpPr>
        <p:spPr>
          <a:xfrm>
            <a:off x="2627586" y="2753984"/>
            <a:ext cx="5855150" cy="1727396"/>
          </a:xfrm>
          <a:prstGeom prst="rect">
            <a:avLst/>
          </a:prstGeom>
        </p:spPr>
        <p:txBody>
          <a:bodyPr lIns="0" tIns="0" rIns="0" bIns="0" rtlCol="0" anchor="t">
            <a:spAutoFit/>
          </a:bodyPr>
          <a:lstStyle/>
          <a:p>
            <a:pPr algn="l">
              <a:lnSpc>
                <a:spcPts val="3359"/>
              </a:lnSpc>
              <a:spcBef>
                <a:spcPct val="0"/>
              </a:spcBef>
            </a:pPr>
            <a:r>
              <a:rPr lang="en-US" sz="2399" spc="-119" dirty="0">
                <a:solidFill>
                  <a:srgbClr val="000000"/>
                </a:solidFill>
                <a:latin typeface="Nunito"/>
                <a:ea typeface="Nunito"/>
                <a:cs typeface="Nunito"/>
                <a:sym typeface="Nunito"/>
              </a:rPr>
              <a:t>Swipe your Flex Card like a credit card to pay for your, Dental, Fitness, OTC, Routine Chiropractic, Acupuncture and Naturopathy Services. </a:t>
            </a:r>
          </a:p>
        </p:txBody>
      </p:sp>
      <p:sp>
        <p:nvSpPr>
          <p:cNvPr id="22" name="TextBox 22"/>
          <p:cNvSpPr txBox="1"/>
          <p:nvPr/>
        </p:nvSpPr>
        <p:spPr>
          <a:xfrm>
            <a:off x="2627586" y="4634989"/>
            <a:ext cx="5855150" cy="815340"/>
          </a:xfrm>
          <a:prstGeom prst="rect">
            <a:avLst/>
          </a:prstGeom>
        </p:spPr>
        <p:txBody>
          <a:bodyPr lIns="0" tIns="0" rIns="0" bIns="0" rtlCol="0" anchor="t">
            <a:spAutoFit/>
          </a:bodyPr>
          <a:lstStyle/>
          <a:p>
            <a:pPr algn="l">
              <a:lnSpc>
                <a:spcPts val="3359"/>
              </a:lnSpc>
              <a:spcBef>
                <a:spcPct val="0"/>
              </a:spcBef>
            </a:pPr>
            <a:r>
              <a:rPr lang="en-US" sz="2399" spc="-119">
                <a:solidFill>
                  <a:srgbClr val="000000"/>
                </a:solidFill>
                <a:latin typeface="Nunito"/>
                <a:ea typeface="Nunito"/>
                <a:cs typeface="Nunito"/>
                <a:sym typeface="Nunito"/>
              </a:rPr>
              <a:t>Every time you use the Flex Card, the amount used will be deducted from your allowance. </a:t>
            </a:r>
          </a:p>
        </p:txBody>
      </p:sp>
      <p:sp>
        <p:nvSpPr>
          <p:cNvPr id="23" name="TextBox 23"/>
          <p:cNvSpPr txBox="1"/>
          <p:nvPr/>
        </p:nvSpPr>
        <p:spPr>
          <a:xfrm>
            <a:off x="2627586" y="6353231"/>
            <a:ext cx="5855150" cy="2910840"/>
          </a:xfrm>
          <a:prstGeom prst="rect">
            <a:avLst/>
          </a:prstGeom>
        </p:spPr>
        <p:txBody>
          <a:bodyPr lIns="0" tIns="0" rIns="0" bIns="0" rtlCol="0" anchor="t">
            <a:spAutoFit/>
          </a:bodyPr>
          <a:lstStyle/>
          <a:p>
            <a:pPr algn="l">
              <a:lnSpc>
                <a:spcPts val="3359"/>
              </a:lnSpc>
              <a:spcBef>
                <a:spcPct val="0"/>
              </a:spcBef>
            </a:pPr>
            <a:r>
              <a:rPr lang="en-US" sz="2399" spc="-119" dirty="0">
                <a:solidFill>
                  <a:srgbClr val="000000"/>
                </a:solidFill>
                <a:latin typeface="Nunito"/>
                <a:ea typeface="Nunito"/>
                <a:cs typeface="Nunito"/>
                <a:sym typeface="Nunito"/>
              </a:rPr>
              <a:t>To view your Flex Card balance, report a lost card, request a new card, or have other questions about the Flex Card benefit, call 1-800-371-2119 (TTY 711), Monday-Friday, 8 a.m. to 11 p.m. EST. Or visit your myATRIO member portal and click on the “Check my Balances” tile. </a:t>
            </a:r>
          </a:p>
        </p:txBody>
      </p:sp>
      <p:sp>
        <p:nvSpPr>
          <p:cNvPr id="24" name="TextBox 24"/>
          <p:cNvSpPr txBox="1"/>
          <p:nvPr/>
        </p:nvSpPr>
        <p:spPr>
          <a:xfrm>
            <a:off x="11497042" y="2352216"/>
            <a:ext cx="3691257" cy="779780"/>
          </a:xfrm>
          <a:prstGeom prst="rect">
            <a:avLst/>
          </a:prstGeom>
        </p:spPr>
        <p:txBody>
          <a:bodyPr lIns="0" tIns="0" rIns="0" bIns="0" rtlCol="0" anchor="t">
            <a:spAutoFit/>
          </a:bodyPr>
          <a:lstStyle/>
          <a:p>
            <a:pPr algn="l">
              <a:lnSpc>
                <a:spcPts val="3219"/>
              </a:lnSpc>
              <a:spcBef>
                <a:spcPct val="0"/>
              </a:spcBef>
            </a:pPr>
            <a:r>
              <a:rPr lang="en-US" sz="2299" spc="-114">
                <a:solidFill>
                  <a:srgbClr val="000000"/>
                </a:solidFill>
                <a:latin typeface="Nunito"/>
                <a:ea typeface="Nunito"/>
                <a:cs typeface="Nunito"/>
                <a:sym typeface="Nunito"/>
              </a:rPr>
              <a:t>Visit mybenefitscenter.com to view all benefit balances. </a:t>
            </a:r>
          </a:p>
        </p:txBody>
      </p:sp>
      <p:sp>
        <p:nvSpPr>
          <p:cNvPr id="25" name="TextBox 25"/>
          <p:cNvSpPr txBox="1"/>
          <p:nvPr/>
        </p:nvSpPr>
        <p:spPr>
          <a:xfrm>
            <a:off x="11550952" y="4634989"/>
            <a:ext cx="3845337" cy="1579880"/>
          </a:xfrm>
          <a:prstGeom prst="rect">
            <a:avLst/>
          </a:prstGeom>
        </p:spPr>
        <p:txBody>
          <a:bodyPr lIns="0" tIns="0" rIns="0" bIns="0" rtlCol="0" anchor="t">
            <a:spAutoFit/>
          </a:bodyPr>
          <a:lstStyle/>
          <a:p>
            <a:pPr algn="l">
              <a:lnSpc>
                <a:spcPts val="3219"/>
              </a:lnSpc>
              <a:spcBef>
                <a:spcPct val="0"/>
              </a:spcBef>
            </a:pPr>
            <a:r>
              <a:rPr lang="en-US" sz="2299" spc="-114" dirty="0">
                <a:solidFill>
                  <a:srgbClr val="000000"/>
                </a:solidFill>
                <a:latin typeface="Nunito"/>
                <a:ea typeface="Nunito"/>
                <a:cs typeface="Nunito"/>
                <a:sym typeface="Nunito"/>
              </a:rPr>
              <a:t>View the OTC Catalog on the “Extra Benefits” page on atriohp.com or in your myATRIO portal.</a:t>
            </a:r>
          </a:p>
        </p:txBody>
      </p:sp>
      <p:sp>
        <p:nvSpPr>
          <p:cNvPr id="26" name="TextBox 26"/>
          <p:cNvSpPr txBox="1"/>
          <p:nvPr/>
        </p:nvSpPr>
        <p:spPr>
          <a:xfrm>
            <a:off x="11497042" y="7034139"/>
            <a:ext cx="4156707" cy="2780030"/>
          </a:xfrm>
          <a:prstGeom prst="rect">
            <a:avLst/>
          </a:prstGeom>
        </p:spPr>
        <p:txBody>
          <a:bodyPr lIns="0" tIns="0" rIns="0" bIns="0" rtlCol="0" anchor="t">
            <a:spAutoFit/>
          </a:bodyPr>
          <a:lstStyle/>
          <a:p>
            <a:pPr algn="l">
              <a:lnSpc>
                <a:spcPts val="3219"/>
              </a:lnSpc>
            </a:pPr>
            <a:r>
              <a:rPr lang="en-US" sz="2299" spc="-114">
                <a:solidFill>
                  <a:srgbClr val="000000"/>
                </a:solidFill>
                <a:latin typeface="Nunito"/>
                <a:ea typeface="Nunito"/>
                <a:cs typeface="Nunito"/>
                <a:sym typeface="Nunito"/>
              </a:rPr>
              <a:t>Download the OTC Network application on your phone to view: </a:t>
            </a:r>
          </a:p>
          <a:p>
            <a:pPr marL="496567" lvl="1" indent="-248284" algn="l">
              <a:lnSpc>
                <a:spcPts val="3219"/>
              </a:lnSpc>
              <a:buFont typeface="Arial"/>
              <a:buChar char="•"/>
            </a:pPr>
            <a:r>
              <a:rPr lang="en-US" sz="2299" spc="-114">
                <a:solidFill>
                  <a:srgbClr val="000000"/>
                </a:solidFill>
                <a:latin typeface="Nunito"/>
                <a:ea typeface="Nunito"/>
                <a:cs typeface="Nunito"/>
                <a:sym typeface="Nunito"/>
              </a:rPr>
              <a:t>Search approved Retail locations </a:t>
            </a:r>
          </a:p>
          <a:p>
            <a:pPr marL="496567" lvl="1" indent="-248284" algn="l">
              <a:lnSpc>
                <a:spcPts val="3219"/>
              </a:lnSpc>
              <a:buFont typeface="Arial"/>
              <a:buChar char="•"/>
            </a:pPr>
            <a:r>
              <a:rPr lang="en-US" sz="2299" spc="-114">
                <a:solidFill>
                  <a:srgbClr val="000000"/>
                </a:solidFill>
                <a:latin typeface="Nunito"/>
                <a:ea typeface="Nunito"/>
                <a:cs typeface="Nunito"/>
                <a:sym typeface="Nunito"/>
              </a:rPr>
              <a:t>OTC Balances </a:t>
            </a:r>
          </a:p>
          <a:p>
            <a:pPr marL="496567" lvl="1" indent="-248284" algn="l">
              <a:lnSpc>
                <a:spcPts val="3219"/>
              </a:lnSpc>
              <a:spcBef>
                <a:spcPct val="0"/>
              </a:spcBef>
              <a:buFont typeface="Arial"/>
              <a:buChar char="•"/>
            </a:pPr>
            <a:r>
              <a:rPr lang="en-US" sz="2299" spc="-114">
                <a:solidFill>
                  <a:srgbClr val="000000"/>
                </a:solidFill>
                <a:latin typeface="Nunito"/>
                <a:ea typeface="Nunito"/>
                <a:cs typeface="Nunito"/>
                <a:sym typeface="Nunito"/>
              </a:rPr>
              <a:t>Scan items to identify approved OTC items</a:t>
            </a:r>
          </a:p>
        </p:txBody>
      </p:sp>
      <p:sp>
        <p:nvSpPr>
          <p:cNvPr id="27" name="TextBox 27"/>
          <p:cNvSpPr txBox="1"/>
          <p:nvPr/>
        </p:nvSpPr>
        <p:spPr>
          <a:xfrm>
            <a:off x="198593" y="9597446"/>
            <a:ext cx="3615555" cy="198119"/>
          </a:xfrm>
          <a:prstGeom prst="rect">
            <a:avLst/>
          </a:prstGeom>
        </p:spPr>
        <p:txBody>
          <a:bodyPr lIns="0" tIns="0" rIns="0" bIns="0" rtlCol="0" anchor="t">
            <a:spAutoFit/>
          </a:bodyPr>
          <a:lstStyle/>
          <a:p>
            <a:pPr algn="ctr">
              <a:lnSpc>
                <a:spcPts val="1680"/>
              </a:lnSpc>
            </a:pPr>
            <a:r>
              <a:rPr lang="en-US" sz="1200">
                <a:solidFill>
                  <a:srgbClr val="24242E"/>
                </a:solidFill>
                <a:latin typeface="Canva Sans"/>
                <a:ea typeface="Canva Sans"/>
                <a:cs typeface="Canva Sans"/>
                <a:sym typeface="Canva Sans"/>
              </a:rPr>
              <a:t>Confidential - Not Intended for Distribution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5A65"/>
        </a:solidFill>
        <a:effectLst/>
      </p:bgPr>
    </p:bg>
    <p:spTree>
      <p:nvGrpSpPr>
        <p:cNvPr id="1" name=""/>
        <p:cNvGrpSpPr/>
        <p:nvPr/>
      </p:nvGrpSpPr>
      <p:grpSpPr>
        <a:xfrm>
          <a:off x="0" y="0"/>
          <a:ext cx="0" cy="0"/>
          <a:chOff x="0" y="0"/>
          <a:chExt cx="0" cy="0"/>
        </a:xfrm>
      </p:grpSpPr>
      <p:grpSp>
        <p:nvGrpSpPr>
          <p:cNvPr id="2" name="Group 2"/>
          <p:cNvGrpSpPr/>
          <p:nvPr/>
        </p:nvGrpSpPr>
        <p:grpSpPr>
          <a:xfrm>
            <a:off x="396859" y="485775"/>
            <a:ext cx="17567714" cy="9447979"/>
            <a:chOff x="0" y="0"/>
            <a:chExt cx="4626888" cy="2488357"/>
          </a:xfrm>
        </p:grpSpPr>
        <p:sp>
          <p:nvSpPr>
            <p:cNvPr id="3" name="Freeform 3"/>
            <p:cNvSpPr/>
            <p:nvPr/>
          </p:nvSpPr>
          <p:spPr>
            <a:xfrm>
              <a:off x="0" y="0"/>
              <a:ext cx="4626888" cy="2488357"/>
            </a:xfrm>
            <a:custGeom>
              <a:avLst/>
              <a:gdLst/>
              <a:ahLst/>
              <a:cxnLst/>
              <a:rect l="l" t="t" r="r" b="b"/>
              <a:pathLst>
                <a:path w="4626888" h="2488357">
                  <a:moveTo>
                    <a:pt x="8814" y="0"/>
                  </a:moveTo>
                  <a:lnTo>
                    <a:pt x="4618074" y="0"/>
                  </a:lnTo>
                  <a:cubicBezTo>
                    <a:pt x="4620411" y="0"/>
                    <a:pt x="4622653" y="929"/>
                    <a:pt x="4624306" y="2582"/>
                  </a:cubicBezTo>
                  <a:cubicBezTo>
                    <a:pt x="4625959" y="4234"/>
                    <a:pt x="4626888" y="6476"/>
                    <a:pt x="4626888" y="8814"/>
                  </a:cubicBezTo>
                  <a:lnTo>
                    <a:pt x="4626888" y="2479543"/>
                  </a:lnTo>
                  <a:cubicBezTo>
                    <a:pt x="4626888" y="2484411"/>
                    <a:pt x="4622942" y="2488357"/>
                    <a:pt x="4618074" y="2488357"/>
                  </a:cubicBezTo>
                  <a:lnTo>
                    <a:pt x="8814" y="2488357"/>
                  </a:lnTo>
                  <a:cubicBezTo>
                    <a:pt x="6476" y="2488357"/>
                    <a:pt x="4234" y="2487428"/>
                    <a:pt x="2582" y="2485775"/>
                  </a:cubicBezTo>
                  <a:cubicBezTo>
                    <a:pt x="929" y="2484122"/>
                    <a:pt x="0" y="2481880"/>
                    <a:pt x="0" y="2479543"/>
                  </a:cubicBezTo>
                  <a:lnTo>
                    <a:pt x="0" y="8814"/>
                  </a:lnTo>
                  <a:cubicBezTo>
                    <a:pt x="0" y="6476"/>
                    <a:pt x="929" y="4234"/>
                    <a:pt x="2582" y="2582"/>
                  </a:cubicBezTo>
                  <a:cubicBezTo>
                    <a:pt x="4234" y="929"/>
                    <a:pt x="6476" y="0"/>
                    <a:pt x="8814" y="0"/>
                  </a:cubicBezTo>
                  <a:close/>
                </a:path>
              </a:pathLst>
            </a:custGeom>
            <a:solidFill>
              <a:srgbClr val="FAEFE0"/>
            </a:solidFill>
          </p:spPr>
          <p:txBody>
            <a:bodyPr/>
            <a:lstStyle/>
            <a:p>
              <a:endParaRPr lang="en-US"/>
            </a:p>
          </p:txBody>
        </p:sp>
        <p:sp>
          <p:nvSpPr>
            <p:cNvPr id="4" name="TextBox 4"/>
            <p:cNvSpPr txBox="1"/>
            <p:nvPr/>
          </p:nvSpPr>
          <p:spPr>
            <a:xfrm>
              <a:off x="0" y="-47625"/>
              <a:ext cx="4626888" cy="2535982"/>
            </a:xfrm>
            <a:prstGeom prst="rect">
              <a:avLst/>
            </a:prstGeom>
          </p:spPr>
          <p:txBody>
            <a:bodyPr lIns="50800" tIns="50800" rIns="50800" bIns="50800" rtlCol="0" anchor="ctr"/>
            <a:lstStyle/>
            <a:p>
              <a:pPr algn="ctr">
                <a:lnSpc>
                  <a:spcPts val="3499"/>
                </a:lnSpc>
              </a:pPr>
              <a:endParaRPr/>
            </a:p>
            <a:p>
              <a:pPr algn="ctr">
                <a:lnSpc>
                  <a:spcPts val="3499"/>
                </a:lnSpc>
              </a:pPr>
              <a:endParaRPr/>
            </a:p>
          </p:txBody>
        </p:sp>
      </p:grpSp>
      <p:sp>
        <p:nvSpPr>
          <p:cNvPr id="5" name="AutoShape 5"/>
          <p:cNvSpPr/>
          <p:nvPr/>
        </p:nvSpPr>
        <p:spPr>
          <a:xfrm>
            <a:off x="-5" y="8629601"/>
            <a:ext cx="18288000" cy="9525"/>
          </a:xfrm>
          <a:prstGeom prst="line">
            <a:avLst/>
          </a:prstGeom>
          <a:ln w="9525" cap="flat">
            <a:solidFill>
              <a:srgbClr val="282A29">
                <a:alpha val="49804"/>
              </a:srgbClr>
            </a:solidFill>
            <a:prstDash val="solid"/>
            <a:headEnd type="none" w="sm" len="sm"/>
            <a:tailEnd type="none" w="sm" len="sm"/>
          </a:ln>
        </p:spPr>
        <p:txBody>
          <a:bodyPr/>
          <a:lstStyle/>
          <a:p>
            <a:endParaRPr lang="en-US"/>
          </a:p>
        </p:txBody>
      </p:sp>
      <p:sp>
        <p:nvSpPr>
          <p:cNvPr id="6" name="TextBox 6"/>
          <p:cNvSpPr txBox="1"/>
          <p:nvPr/>
        </p:nvSpPr>
        <p:spPr>
          <a:xfrm>
            <a:off x="1028700" y="3163036"/>
            <a:ext cx="16230600" cy="1576071"/>
          </a:xfrm>
          <a:prstGeom prst="rect">
            <a:avLst/>
          </a:prstGeom>
        </p:spPr>
        <p:txBody>
          <a:bodyPr lIns="0" tIns="0" rIns="0" bIns="0" rtlCol="0" anchor="t">
            <a:spAutoFit/>
          </a:bodyPr>
          <a:lstStyle/>
          <a:p>
            <a:pPr algn="ctr">
              <a:lnSpc>
                <a:spcPts val="11800"/>
              </a:lnSpc>
            </a:pPr>
            <a:r>
              <a:rPr lang="en-US" sz="11800" spc="-885">
                <a:solidFill>
                  <a:srgbClr val="0DAF0A"/>
                </a:solidFill>
                <a:latin typeface="Nunito Semi-Bold"/>
                <a:ea typeface="Nunito Semi-Bold"/>
                <a:cs typeface="Nunito Semi-Bold"/>
                <a:sym typeface="Nunito Semi-Bold"/>
              </a:rPr>
              <a:t>Prescription Drug Coverage</a:t>
            </a:r>
          </a:p>
        </p:txBody>
      </p:sp>
      <p:sp>
        <p:nvSpPr>
          <p:cNvPr id="7" name="Freeform 7"/>
          <p:cNvSpPr/>
          <p:nvPr/>
        </p:nvSpPr>
        <p:spPr>
          <a:xfrm>
            <a:off x="14622587" y="1299204"/>
            <a:ext cx="2636713" cy="1536067"/>
          </a:xfrm>
          <a:custGeom>
            <a:avLst/>
            <a:gdLst/>
            <a:ahLst/>
            <a:cxnLst/>
            <a:rect l="l" t="t" r="r" b="b"/>
            <a:pathLst>
              <a:path w="2636713" h="1536067">
                <a:moveTo>
                  <a:pt x="0" y="0"/>
                </a:moveTo>
                <a:lnTo>
                  <a:pt x="2636713" y="0"/>
                </a:lnTo>
                <a:lnTo>
                  <a:pt x="2636713" y="1536067"/>
                </a:lnTo>
                <a:lnTo>
                  <a:pt x="0" y="1536067"/>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5A65"/>
        </a:solidFill>
        <a:effectLst/>
      </p:bgPr>
    </p:bg>
    <p:spTree>
      <p:nvGrpSpPr>
        <p:cNvPr id="1" name=""/>
        <p:cNvGrpSpPr/>
        <p:nvPr/>
      </p:nvGrpSpPr>
      <p:grpSpPr>
        <a:xfrm>
          <a:off x="0" y="0"/>
          <a:ext cx="0" cy="0"/>
          <a:chOff x="0" y="0"/>
          <a:chExt cx="0" cy="0"/>
        </a:xfrm>
      </p:grpSpPr>
      <p:grpSp>
        <p:nvGrpSpPr>
          <p:cNvPr id="2" name="Group 2"/>
          <p:cNvGrpSpPr/>
          <p:nvPr/>
        </p:nvGrpSpPr>
        <p:grpSpPr>
          <a:xfrm>
            <a:off x="198593" y="360765"/>
            <a:ext cx="17890815" cy="9565470"/>
            <a:chOff x="0" y="0"/>
            <a:chExt cx="4711984" cy="2519301"/>
          </a:xfrm>
        </p:grpSpPr>
        <p:sp>
          <p:nvSpPr>
            <p:cNvPr id="3" name="Freeform 3"/>
            <p:cNvSpPr/>
            <p:nvPr/>
          </p:nvSpPr>
          <p:spPr>
            <a:xfrm>
              <a:off x="0" y="0"/>
              <a:ext cx="4711984" cy="2519301"/>
            </a:xfrm>
            <a:custGeom>
              <a:avLst/>
              <a:gdLst/>
              <a:ahLst/>
              <a:cxnLst/>
              <a:rect l="l" t="t" r="r" b="b"/>
              <a:pathLst>
                <a:path w="4711984" h="2519301">
                  <a:moveTo>
                    <a:pt x="8655" y="0"/>
                  </a:moveTo>
                  <a:lnTo>
                    <a:pt x="4703330" y="0"/>
                  </a:lnTo>
                  <a:cubicBezTo>
                    <a:pt x="4708109" y="0"/>
                    <a:pt x="4711984" y="3875"/>
                    <a:pt x="4711984" y="8655"/>
                  </a:cubicBezTo>
                  <a:lnTo>
                    <a:pt x="4711984" y="2510646"/>
                  </a:lnTo>
                  <a:cubicBezTo>
                    <a:pt x="4711984" y="2512942"/>
                    <a:pt x="4711072" y="2515143"/>
                    <a:pt x="4709449" y="2516766"/>
                  </a:cubicBezTo>
                  <a:cubicBezTo>
                    <a:pt x="4707826" y="2518389"/>
                    <a:pt x="4705625" y="2519301"/>
                    <a:pt x="4703330" y="2519301"/>
                  </a:cubicBezTo>
                  <a:lnTo>
                    <a:pt x="8655" y="2519301"/>
                  </a:lnTo>
                  <a:cubicBezTo>
                    <a:pt x="6359" y="2519301"/>
                    <a:pt x="4158" y="2518389"/>
                    <a:pt x="2535" y="2516766"/>
                  </a:cubicBezTo>
                  <a:cubicBezTo>
                    <a:pt x="912" y="2515143"/>
                    <a:pt x="0" y="2512942"/>
                    <a:pt x="0" y="2510646"/>
                  </a:cubicBezTo>
                  <a:lnTo>
                    <a:pt x="0" y="8655"/>
                  </a:lnTo>
                  <a:cubicBezTo>
                    <a:pt x="0" y="6359"/>
                    <a:pt x="912" y="4158"/>
                    <a:pt x="2535" y="2535"/>
                  </a:cubicBezTo>
                  <a:cubicBezTo>
                    <a:pt x="4158" y="912"/>
                    <a:pt x="6359" y="0"/>
                    <a:pt x="8655" y="0"/>
                  </a:cubicBezTo>
                  <a:close/>
                </a:path>
              </a:pathLst>
            </a:custGeom>
            <a:solidFill>
              <a:srgbClr val="FAEFE0"/>
            </a:solidFill>
          </p:spPr>
          <p:txBody>
            <a:bodyPr/>
            <a:lstStyle/>
            <a:p>
              <a:endParaRPr lang="en-US"/>
            </a:p>
          </p:txBody>
        </p:sp>
        <p:sp>
          <p:nvSpPr>
            <p:cNvPr id="4" name="TextBox 4"/>
            <p:cNvSpPr txBox="1"/>
            <p:nvPr/>
          </p:nvSpPr>
          <p:spPr>
            <a:xfrm>
              <a:off x="0" y="-47625"/>
              <a:ext cx="4711984" cy="2566926"/>
            </a:xfrm>
            <a:prstGeom prst="rect">
              <a:avLst/>
            </a:prstGeom>
          </p:spPr>
          <p:txBody>
            <a:bodyPr lIns="50800" tIns="50800" rIns="50800" bIns="50800" rtlCol="0" anchor="ctr"/>
            <a:lstStyle/>
            <a:p>
              <a:pPr algn="ctr">
                <a:lnSpc>
                  <a:spcPts val="3499"/>
                </a:lnSpc>
              </a:pPr>
              <a:endParaRPr/>
            </a:p>
            <a:p>
              <a:pPr algn="ctr">
                <a:lnSpc>
                  <a:spcPts val="3499"/>
                </a:lnSpc>
              </a:pPr>
              <a:endParaRPr/>
            </a:p>
          </p:txBody>
        </p:sp>
      </p:grpSp>
      <p:sp>
        <p:nvSpPr>
          <p:cNvPr id="5" name="TextBox 5"/>
          <p:cNvSpPr txBox="1"/>
          <p:nvPr/>
        </p:nvSpPr>
        <p:spPr>
          <a:xfrm>
            <a:off x="786131" y="513165"/>
            <a:ext cx="14223570" cy="1094101"/>
          </a:xfrm>
          <a:prstGeom prst="rect">
            <a:avLst/>
          </a:prstGeom>
        </p:spPr>
        <p:txBody>
          <a:bodyPr lIns="0" tIns="0" rIns="0" bIns="0" rtlCol="0" anchor="t">
            <a:spAutoFit/>
          </a:bodyPr>
          <a:lstStyle/>
          <a:p>
            <a:pPr algn="l">
              <a:lnSpc>
                <a:spcPts val="8199"/>
              </a:lnSpc>
            </a:pPr>
            <a:r>
              <a:rPr lang="en-US" sz="8199" spc="-614">
                <a:solidFill>
                  <a:srgbClr val="0DAF0A"/>
                </a:solidFill>
                <a:latin typeface="Nunito Bold"/>
                <a:ea typeface="Nunito Bold"/>
                <a:cs typeface="Nunito Bold"/>
                <a:sym typeface="Nunito Bold"/>
              </a:rPr>
              <a:t>Prescription Drug Coverage </a:t>
            </a:r>
          </a:p>
        </p:txBody>
      </p:sp>
      <p:sp>
        <p:nvSpPr>
          <p:cNvPr id="6" name="TextBox 6"/>
          <p:cNvSpPr txBox="1"/>
          <p:nvPr/>
        </p:nvSpPr>
        <p:spPr>
          <a:xfrm>
            <a:off x="786131" y="1569165"/>
            <a:ext cx="7822146" cy="396240"/>
          </a:xfrm>
          <a:prstGeom prst="rect">
            <a:avLst/>
          </a:prstGeom>
        </p:spPr>
        <p:txBody>
          <a:bodyPr lIns="0" tIns="0" rIns="0" bIns="0" rtlCol="0" anchor="t">
            <a:spAutoFit/>
          </a:bodyPr>
          <a:lstStyle/>
          <a:p>
            <a:pPr algn="l">
              <a:lnSpc>
                <a:spcPts val="3359"/>
              </a:lnSpc>
              <a:spcBef>
                <a:spcPct val="0"/>
              </a:spcBef>
            </a:pPr>
            <a:r>
              <a:rPr lang="en-US" sz="2399" spc="-119">
                <a:solidFill>
                  <a:srgbClr val="000000"/>
                </a:solidFill>
                <a:latin typeface="Nunito Bold"/>
                <a:ea typeface="Nunito Bold"/>
                <a:cs typeface="Nunito Bold"/>
                <a:sym typeface="Nunito Bold"/>
              </a:rPr>
              <a:t>Understanding Medicare drug payment stages </a:t>
            </a:r>
          </a:p>
        </p:txBody>
      </p:sp>
      <p:sp>
        <p:nvSpPr>
          <p:cNvPr id="7" name="TextBox 7"/>
          <p:cNvSpPr txBox="1"/>
          <p:nvPr/>
        </p:nvSpPr>
        <p:spPr>
          <a:xfrm>
            <a:off x="775117" y="2199153"/>
            <a:ext cx="16737766" cy="1035050"/>
          </a:xfrm>
          <a:prstGeom prst="rect">
            <a:avLst/>
          </a:prstGeom>
        </p:spPr>
        <p:txBody>
          <a:bodyPr lIns="0" tIns="0" rIns="0" bIns="0" rtlCol="0" anchor="t">
            <a:spAutoFit/>
          </a:bodyPr>
          <a:lstStyle/>
          <a:p>
            <a:pPr algn="l">
              <a:lnSpc>
                <a:spcPts val="2799"/>
              </a:lnSpc>
              <a:spcBef>
                <a:spcPct val="0"/>
              </a:spcBef>
            </a:pPr>
            <a:r>
              <a:rPr lang="en-US" sz="1999" spc="-99">
                <a:solidFill>
                  <a:srgbClr val="000000"/>
                </a:solidFill>
                <a:latin typeface="Nunito"/>
                <a:ea typeface="Nunito"/>
                <a:cs typeface="Nunito"/>
                <a:sym typeface="Nunito"/>
              </a:rPr>
              <a:t>Your prescription drug costs change during the year, depending on which payment stage you are in. The payment stages start over on January 1 includingthe annual deductible stage and the dollar limits in each stage may change each year. The coverage limits are determined by benchmarks set by the Centers for Medicare &amp; Medicaid Services (CMS). </a:t>
            </a:r>
          </a:p>
        </p:txBody>
      </p:sp>
      <p:sp>
        <p:nvSpPr>
          <p:cNvPr id="8" name="Freeform 8"/>
          <p:cNvSpPr/>
          <p:nvPr/>
        </p:nvSpPr>
        <p:spPr>
          <a:xfrm>
            <a:off x="16429008" y="8339918"/>
            <a:ext cx="1484347" cy="1363744"/>
          </a:xfrm>
          <a:custGeom>
            <a:avLst/>
            <a:gdLst/>
            <a:ahLst/>
            <a:cxnLst/>
            <a:rect l="l" t="t" r="r" b="b"/>
            <a:pathLst>
              <a:path w="1484347" h="1363744">
                <a:moveTo>
                  <a:pt x="0" y="0"/>
                </a:moveTo>
                <a:lnTo>
                  <a:pt x="1484347" y="0"/>
                </a:lnTo>
                <a:lnTo>
                  <a:pt x="1484347" y="1363744"/>
                </a:lnTo>
                <a:lnTo>
                  <a:pt x="0" y="13637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15009700" y="478793"/>
            <a:ext cx="2673102" cy="1557266"/>
          </a:xfrm>
          <a:custGeom>
            <a:avLst/>
            <a:gdLst/>
            <a:ahLst/>
            <a:cxnLst/>
            <a:rect l="l" t="t" r="r" b="b"/>
            <a:pathLst>
              <a:path w="2673102" h="1557266">
                <a:moveTo>
                  <a:pt x="0" y="0"/>
                </a:moveTo>
                <a:lnTo>
                  <a:pt x="2673102" y="0"/>
                </a:lnTo>
                <a:lnTo>
                  <a:pt x="2673102" y="1557266"/>
                </a:lnTo>
                <a:lnTo>
                  <a:pt x="0" y="1557266"/>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113590" y="9946010"/>
            <a:ext cx="3615555" cy="198119"/>
          </a:xfrm>
          <a:prstGeom prst="rect">
            <a:avLst/>
          </a:prstGeom>
        </p:spPr>
        <p:txBody>
          <a:bodyPr lIns="0" tIns="0" rIns="0" bIns="0" rtlCol="0" anchor="t">
            <a:spAutoFit/>
          </a:bodyPr>
          <a:lstStyle/>
          <a:p>
            <a:pPr algn="ctr">
              <a:lnSpc>
                <a:spcPts val="1680"/>
              </a:lnSpc>
            </a:pPr>
            <a:r>
              <a:rPr lang="en-US" sz="1200">
                <a:solidFill>
                  <a:srgbClr val="FFFFFF"/>
                </a:solidFill>
                <a:latin typeface="Canva Sans"/>
                <a:ea typeface="Canva Sans"/>
                <a:cs typeface="Canva Sans"/>
                <a:sym typeface="Canva Sans"/>
              </a:rPr>
              <a:t>Confidential - Not Intended for Distribution </a:t>
            </a:r>
          </a:p>
        </p:txBody>
      </p:sp>
      <p:graphicFrame>
        <p:nvGraphicFramePr>
          <p:cNvPr id="12" name="Table 4">
            <a:extLst>
              <a:ext uri="{FF2B5EF4-FFF2-40B4-BE49-F238E27FC236}">
                <a16:creationId xmlns:a16="http://schemas.microsoft.com/office/drawing/2014/main" id="{706BC00E-346E-B388-E485-A71DBFBDA52B}"/>
              </a:ext>
            </a:extLst>
          </p:cNvPr>
          <p:cNvGraphicFramePr>
            <a:graphicFrameLocks noGrp="1"/>
          </p:cNvGraphicFramePr>
          <p:nvPr>
            <p:extLst>
              <p:ext uri="{D42A27DB-BD31-4B8C-83A1-F6EECF244321}">
                <p14:modId xmlns:p14="http://schemas.microsoft.com/office/powerpoint/2010/main" val="4199286644"/>
              </p:ext>
            </p:extLst>
          </p:nvPr>
        </p:nvGraphicFramePr>
        <p:xfrm>
          <a:off x="1694882" y="3386944"/>
          <a:ext cx="14552747" cy="5689523"/>
        </p:xfrm>
        <a:graphic>
          <a:graphicData uri="http://schemas.openxmlformats.org/drawingml/2006/table">
            <a:tbl>
              <a:tblPr/>
              <a:tblGrid>
                <a:gridCol w="5576132">
                  <a:extLst>
                    <a:ext uri="{9D8B030D-6E8A-4147-A177-3AD203B41FA5}">
                      <a16:colId xmlns:a16="http://schemas.microsoft.com/office/drawing/2014/main" val="20000"/>
                    </a:ext>
                  </a:extLst>
                </a:gridCol>
                <a:gridCol w="4971891">
                  <a:extLst>
                    <a:ext uri="{9D8B030D-6E8A-4147-A177-3AD203B41FA5}">
                      <a16:colId xmlns:a16="http://schemas.microsoft.com/office/drawing/2014/main" val="20001"/>
                    </a:ext>
                  </a:extLst>
                </a:gridCol>
                <a:gridCol w="4004724">
                  <a:extLst>
                    <a:ext uri="{9D8B030D-6E8A-4147-A177-3AD203B41FA5}">
                      <a16:colId xmlns:a16="http://schemas.microsoft.com/office/drawing/2014/main" val="20002"/>
                    </a:ext>
                  </a:extLst>
                </a:gridCol>
              </a:tblGrid>
              <a:tr h="869960">
                <a:tc>
                  <a:txBody>
                    <a:bodyPr/>
                    <a:lstStyle/>
                    <a:p>
                      <a:pPr algn="ctr">
                        <a:lnSpc>
                          <a:spcPts val="3499"/>
                        </a:lnSpc>
                        <a:defRPr/>
                      </a:pPr>
                      <a:r>
                        <a:rPr lang="en-US" sz="2499" dirty="0">
                          <a:solidFill>
                            <a:srgbClr val="FFFFFF"/>
                          </a:solidFill>
                          <a:latin typeface="Nunito Bold"/>
                          <a:ea typeface="Nunito Bold"/>
                          <a:cs typeface="Nunito Bold"/>
                          <a:sym typeface="Nunito Bold"/>
                        </a:rPr>
                        <a:t>Payment stages</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A65"/>
                    </a:solidFill>
                  </a:tcPr>
                </a:tc>
                <a:tc>
                  <a:txBody>
                    <a:bodyPr/>
                    <a:lstStyle/>
                    <a:p>
                      <a:pPr algn="ctr">
                        <a:lnSpc>
                          <a:spcPts val="3499"/>
                        </a:lnSpc>
                        <a:defRPr/>
                      </a:pPr>
                      <a:r>
                        <a:rPr lang="en-US" sz="2499" dirty="0">
                          <a:solidFill>
                            <a:srgbClr val="FFFFFF"/>
                          </a:solidFill>
                          <a:latin typeface="Nunito Bold"/>
                          <a:ea typeface="Nunito Bold"/>
                          <a:cs typeface="Nunito Bold"/>
                          <a:sym typeface="Nunito Bold"/>
                        </a:rPr>
                        <a:t>Member typically pays</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5A65"/>
                    </a:solidFill>
                  </a:tcPr>
                </a:tc>
                <a:tc>
                  <a:txBody>
                    <a:bodyPr/>
                    <a:lstStyle/>
                    <a:p>
                      <a:pPr algn="ctr">
                        <a:lnSpc>
                          <a:spcPts val="3499"/>
                        </a:lnSpc>
                        <a:defRPr/>
                      </a:pPr>
                      <a:r>
                        <a:rPr lang="en-US" sz="2499">
                          <a:solidFill>
                            <a:srgbClr val="FFFFFF"/>
                          </a:solidFill>
                          <a:latin typeface="Nunito Bold"/>
                          <a:ea typeface="Nunito Bold"/>
                          <a:cs typeface="Nunito Bold"/>
                          <a:sym typeface="Nunito Bold"/>
                        </a:rPr>
                        <a:t>Plan typically pays</a:t>
                      </a:r>
                      <a:endParaRPr lang="en-US" sz="1100"/>
                    </a:p>
                  </a:txBody>
                  <a:tcPr marL="190500" marR="190500" marT="190500" marB="190500" anchor="ctr">
                    <a:lnL w="12700" cap="flat" cmpd="sng" algn="ctr">
                      <a:solidFill>
                        <a:schemeClr val="tx1"/>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05A65"/>
                    </a:solidFill>
                  </a:tcPr>
                </a:tc>
                <a:extLst>
                  <a:ext uri="{0D108BD9-81ED-4DB2-BD59-A6C34878D82A}">
                    <a16:rowId xmlns:a16="http://schemas.microsoft.com/office/drawing/2014/main" val="10000"/>
                  </a:ext>
                </a:extLst>
              </a:tr>
              <a:tr h="1119842">
                <a:tc>
                  <a:txBody>
                    <a:bodyPr/>
                    <a:lstStyle/>
                    <a:p>
                      <a:pPr algn="ctr">
                        <a:lnSpc>
                          <a:spcPts val="2799"/>
                        </a:lnSpc>
                        <a:defRPr/>
                      </a:pPr>
                      <a:r>
                        <a:rPr lang="en-US" sz="1999" dirty="0">
                          <a:solidFill>
                            <a:srgbClr val="FFFFFF"/>
                          </a:solidFill>
                          <a:latin typeface="Nunito Bold"/>
                          <a:ea typeface="Nunito Bold"/>
                          <a:cs typeface="Nunito Bold"/>
                          <a:sym typeface="Nunito Bold"/>
                        </a:rPr>
                        <a:t>Annual Deductible</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DAF0A"/>
                    </a:solidFill>
                  </a:tcPr>
                </a:tc>
                <a:tc>
                  <a:txBody>
                    <a:bodyPr/>
                    <a:lstStyle/>
                    <a:p>
                      <a:pPr algn="ctr">
                        <a:lnSpc>
                          <a:spcPts val="2799"/>
                        </a:lnSpc>
                        <a:defRPr/>
                      </a:pPr>
                      <a:r>
                        <a:rPr lang="en-US" sz="1999" dirty="0">
                          <a:solidFill>
                            <a:srgbClr val="FFFFFF"/>
                          </a:solidFill>
                          <a:latin typeface="Nunito Bold"/>
                          <a:ea typeface="Nunito Bold"/>
                          <a:cs typeface="Nunito Bold"/>
                          <a:sym typeface="Nunito Bold"/>
                        </a:rPr>
                        <a:t>100% until you reach the plan deductible</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DAF0A"/>
                    </a:solidFill>
                  </a:tcPr>
                </a:tc>
                <a:tc>
                  <a:txBody>
                    <a:bodyPr/>
                    <a:lstStyle/>
                    <a:p>
                      <a:pPr algn="ctr">
                        <a:lnSpc>
                          <a:spcPts val="2799"/>
                        </a:lnSpc>
                        <a:defRPr/>
                      </a:pPr>
                      <a:r>
                        <a:rPr lang="en-US" sz="1999">
                          <a:solidFill>
                            <a:srgbClr val="FFFFFF"/>
                          </a:solidFill>
                          <a:latin typeface="Nunito Bold"/>
                          <a:ea typeface="Nunito Bold"/>
                          <a:cs typeface="Nunito Bold"/>
                          <a:sym typeface="Nunito Bold"/>
                        </a:rPr>
                        <a:t>0%</a:t>
                      </a:r>
                      <a:endParaRPr lang="en-US" sz="1100"/>
                    </a:p>
                  </a:txBody>
                  <a:tcPr marL="190500" marR="190500" marT="190500" marB="190500" anchor="ctr">
                    <a:lnL w="12700" cap="flat" cmpd="sng" algn="ctr">
                      <a:solidFill>
                        <a:schemeClr val="tx1"/>
                      </a:solidFill>
                      <a:prstDash val="solid"/>
                      <a:round/>
                      <a:headEnd type="none" w="med" len="med"/>
                      <a:tailEnd type="none" w="med" len="med"/>
                    </a:lnL>
                    <a:lnR w="0" cap="flat" cmpd="sng" algn="ctr">
                      <a:solidFill>
                        <a:srgbClr val="99ACFF"/>
                      </a:solidFill>
                      <a:prstDash val="solid"/>
                      <a:round/>
                      <a:headEnd type="none" w="med" len="med"/>
                      <a:tailEnd type="none" w="med" len="med"/>
                    </a:lnR>
                    <a:lnT w="0" cap="flat" cmpd="sng" algn="ctr">
                      <a:solidFill>
                        <a:srgbClr val="99ACFF"/>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DAF0A"/>
                    </a:solidFill>
                  </a:tcPr>
                </a:tc>
                <a:extLst>
                  <a:ext uri="{0D108BD9-81ED-4DB2-BD59-A6C34878D82A}">
                    <a16:rowId xmlns:a16="http://schemas.microsoft.com/office/drawing/2014/main" val="10001"/>
                  </a:ext>
                </a:extLst>
              </a:tr>
              <a:tr h="1462272">
                <a:tc>
                  <a:txBody>
                    <a:bodyPr/>
                    <a:lstStyle/>
                    <a:p>
                      <a:pPr algn="ctr">
                        <a:lnSpc>
                          <a:spcPts val="2799"/>
                        </a:lnSpc>
                        <a:defRPr/>
                      </a:pPr>
                      <a:r>
                        <a:rPr lang="en-US" sz="1999" dirty="0">
                          <a:solidFill>
                            <a:srgbClr val="000000"/>
                          </a:solidFill>
                          <a:latin typeface="Nunito Bold"/>
                          <a:ea typeface="Nunito Bold"/>
                          <a:cs typeface="Nunito Bold"/>
                          <a:sym typeface="Nunito Bold"/>
                        </a:rPr>
                        <a:t>Initial Coverage </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ts val="2799"/>
                        </a:lnSpc>
                        <a:defRPr/>
                      </a:pPr>
                      <a:r>
                        <a:rPr lang="en-US" sz="1999" dirty="0">
                          <a:solidFill>
                            <a:srgbClr val="000000"/>
                          </a:solidFill>
                          <a:latin typeface="Nunito Bold"/>
                          <a:ea typeface="Nunito Bold"/>
                          <a:cs typeface="Nunito Bold"/>
                          <a:sym typeface="Nunito Bold"/>
                        </a:rPr>
                        <a:t>Your copay will depend on which tier the drug is in, check your formulary to the tiers and a list of covered drugs</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ts val="2100"/>
                        </a:lnSpc>
                        <a:defRPr/>
                      </a:pP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237449">
                <a:tc>
                  <a:txBody>
                    <a:bodyPr/>
                    <a:lstStyle/>
                    <a:p>
                      <a:pPr algn="ctr">
                        <a:lnSpc>
                          <a:spcPts val="2799"/>
                        </a:lnSpc>
                        <a:defRPr/>
                      </a:pPr>
                      <a:r>
                        <a:rPr lang="en-US" sz="1999" dirty="0">
                          <a:solidFill>
                            <a:srgbClr val="FFFFFF"/>
                          </a:solidFill>
                          <a:latin typeface="Nunito Bold"/>
                          <a:ea typeface="Nunito Bold"/>
                          <a:cs typeface="Nunito Bold"/>
                          <a:sym typeface="Nunito Bold"/>
                        </a:rPr>
                        <a:t>Catastrophic Coverage Stage: After you have paid $2,000 out-of-pocket, you move to the Catastrophic Coverage Stage. In the Catastrophic Stage the plan pays 100% of your drug costs</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DAF0A"/>
                    </a:solidFill>
                  </a:tcPr>
                </a:tc>
                <a:tc>
                  <a:txBody>
                    <a:bodyPr/>
                    <a:lstStyle/>
                    <a:p>
                      <a:pPr algn="ctr">
                        <a:lnSpc>
                          <a:spcPts val="2799"/>
                        </a:lnSpc>
                        <a:defRPr/>
                      </a:pPr>
                      <a:r>
                        <a:rPr lang="en-US" sz="1999" dirty="0">
                          <a:solidFill>
                            <a:srgbClr val="FFFFFF"/>
                          </a:solidFill>
                          <a:latin typeface="Nunito Bold"/>
                          <a:ea typeface="Nunito Bold"/>
                          <a:cs typeface="Nunito Bold"/>
                          <a:sym typeface="Nunito Bold"/>
                        </a:rPr>
                        <a:t>$2,000 maximum</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DAF0A"/>
                    </a:solidFill>
                  </a:tcPr>
                </a:tc>
                <a:tc>
                  <a:txBody>
                    <a:bodyPr/>
                    <a:lstStyle/>
                    <a:p>
                      <a:pPr algn="ctr">
                        <a:lnSpc>
                          <a:spcPts val="2799"/>
                        </a:lnSpc>
                        <a:defRPr/>
                      </a:pPr>
                      <a:r>
                        <a:rPr lang="en-US" sz="1999" dirty="0">
                          <a:solidFill>
                            <a:srgbClr val="FFFFFF"/>
                          </a:solidFill>
                          <a:latin typeface="Nunito Bold"/>
                          <a:ea typeface="Nunito Bold"/>
                          <a:cs typeface="Nunito Bold"/>
                          <a:sym typeface="Nunito Bold"/>
                        </a:rPr>
                        <a:t>100% after the $2,000 is met</a:t>
                      </a:r>
                      <a:endParaRPr lang="en-US" sz="1100" dirty="0"/>
                    </a:p>
                  </a:txBody>
                  <a:tcPr marL="190500" marR="190500" marT="190500" marB="190500" anchor="ctr">
                    <a:lnL w="12700" cap="flat" cmpd="sng" algn="ctr">
                      <a:solidFill>
                        <a:schemeClr val="tx1"/>
                      </a:solidFill>
                      <a:prstDash val="solid"/>
                      <a:round/>
                      <a:headEnd type="none" w="med" len="med"/>
                      <a:tailEnd type="none" w="med" len="med"/>
                    </a:lnL>
                    <a:lnR w="0" cap="flat" cmpd="sng" algn="ctr">
                      <a:solidFill>
                        <a:srgbClr val="99ACFF"/>
                      </a:solidFill>
                      <a:prstDash val="solid"/>
                      <a:round/>
                      <a:headEnd type="none" w="med" len="med"/>
                      <a:tailEnd type="none" w="med" len="med"/>
                    </a:lnR>
                    <a:lnT w="12700" cap="flat" cmpd="sng" algn="ctr">
                      <a:solidFill>
                        <a:schemeClr val="tx1"/>
                      </a:solidFill>
                      <a:prstDash val="solid"/>
                      <a:round/>
                      <a:headEnd type="none" w="med" len="med"/>
                      <a:tailEnd type="none" w="med" len="med"/>
                    </a:lnT>
                    <a:lnB w="0" cap="flat" cmpd="sng" algn="ctr">
                      <a:solidFill>
                        <a:srgbClr val="99ACFF"/>
                      </a:solidFill>
                      <a:prstDash val="solid"/>
                      <a:round/>
                      <a:headEnd type="none" w="med" len="med"/>
                      <a:tailEnd type="none" w="med" len="med"/>
                    </a:lnB>
                    <a:solidFill>
                      <a:srgbClr val="0DAF0A"/>
                    </a:solidFill>
                  </a:tcPr>
                </a:tc>
                <a:extLst>
                  <a:ext uri="{0D108BD9-81ED-4DB2-BD59-A6C34878D82A}">
                    <a16:rowId xmlns:a16="http://schemas.microsoft.com/office/drawing/2014/main" val="10003"/>
                  </a:ext>
                </a:extLst>
              </a:tr>
            </a:tbl>
          </a:graphicData>
        </a:graphic>
      </p:graphicFrame>
      <p:sp>
        <p:nvSpPr>
          <p:cNvPr id="13" name="Freeform 7">
            <a:extLst>
              <a:ext uri="{FF2B5EF4-FFF2-40B4-BE49-F238E27FC236}">
                <a16:creationId xmlns:a16="http://schemas.microsoft.com/office/drawing/2014/main" id="{22083344-1DB9-6900-76F8-4CD49F91D485}"/>
              </a:ext>
            </a:extLst>
          </p:cNvPr>
          <p:cNvSpPr/>
          <p:nvPr/>
        </p:nvSpPr>
        <p:spPr>
          <a:xfrm rot="-1210574">
            <a:off x="382390" y="3609284"/>
            <a:ext cx="1128698" cy="1288693"/>
          </a:xfrm>
          <a:custGeom>
            <a:avLst/>
            <a:gdLst/>
            <a:ahLst/>
            <a:cxnLst/>
            <a:rect l="l" t="t" r="r" b="b"/>
            <a:pathLst>
              <a:path w="1103375" h="1005451">
                <a:moveTo>
                  <a:pt x="0" y="0"/>
                </a:moveTo>
                <a:lnTo>
                  <a:pt x="1103375" y="0"/>
                </a:lnTo>
                <a:lnTo>
                  <a:pt x="1103375" y="1005451"/>
                </a:lnTo>
                <a:lnTo>
                  <a:pt x="0" y="1005451"/>
                </a:lnTo>
                <a:lnTo>
                  <a:pt x="0" y="0"/>
                </a:lnTo>
                <a:close/>
              </a:path>
            </a:pathLst>
          </a:custGeom>
          <a:blipFill>
            <a:blip r:embed="rId5"/>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5A65"/>
        </a:solidFill>
        <a:effectLst/>
      </p:bgPr>
    </p:bg>
    <p:spTree>
      <p:nvGrpSpPr>
        <p:cNvPr id="1" name=""/>
        <p:cNvGrpSpPr/>
        <p:nvPr/>
      </p:nvGrpSpPr>
      <p:grpSpPr>
        <a:xfrm>
          <a:off x="0" y="0"/>
          <a:ext cx="0" cy="0"/>
          <a:chOff x="0" y="0"/>
          <a:chExt cx="0" cy="0"/>
        </a:xfrm>
      </p:grpSpPr>
      <p:grpSp>
        <p:nvGrpSpPr>
          <p:cNvPr id="2" name="Group 2"/>
          <p:cNvGrpSpPr/>
          <p:nvPr/>
        </p:nvGrpSpPr>
        <p:grpSpPr>
          <a:xfrm>
            <a:off x="198593" y="360765"/>
            <a:ext cx="17890815" cy="9565470"/>
            <a:chOff x="0" y="0"/>
            <a:chExt cx="4711984" cy="2519301"/>
          </a:xfrm>
        </p:grpSpPr>
        <p:sp>
          <p:nvSpPr>
            <p:cNvPr id="3" name="Freeform 3"/>
            <p:cNvSpPr/>
            <p:nvPr/>
          </p:nvSpPr>
          <p:spPr>
            <a:xfrm>
              <a:off x="0" y="0"/>
              <a:ext cx="4711984" cy="2519301"/>
            </a:xfrm>
            <a:custGeom>
              <a:avLst/>
              <a:gdLst/>
              <a:ahLst/>
              <a:cxnLst/>
              <a:rect l="l" t="t" r="r" b="b"/>
              <a:pathLst>
                <a:path w="4711984" h="2519301">
                  <a:moveTo>
                    <a:pt x="8655" y="0"/>
                  </a:moveTo>
                  <a:lnTo>
                    <a:pt x="4703330" y="0"/>
                  </a:lnTo>
                  <a:cubicBezTo>
                    <a:pt x="4708109" y="0"/>
                    <a:pt x="4711984" y="3875"/>
                    <a:pt x="4711984" y="8655"/>
                  </a:cubicBezTo>
                  <a:lnTo>
                    <a:pt x="4711984" y="2510646"/>
                  </a:lnTo>
                  <a:cubicBezTo>
                    <a:pt x="4711984" y="2512942"/>
                    <a:pt x="4711072" y="2515143"/>
                    <a:pt x="4709449" y="2516766"/>
                  </a:cubicBezTo>
                  <a:cubicBezTo>
                    <a:pt x="4707826" y="2518389"/>
                    <a:pt x="4705625" y="2519301"/>
                    <a:pt x="4703330" y="2519301"/>
                  </a:cubicBezTo>
                  <a:lnTo>
                    <a:pt x="8655" y="2519301"/>
                  </a:lnTo>
                  <a:cubicBezTo>
                    <a:pt x="6359" y="2519301"/>
                    <a:pt x="4158" y="2518389"/>
                    <a:pt x="2535" y="2516766"/>
                  </a:cubicBezTo>
                  <a:cubicBezTo>
                    <a:pt x="912" y="2515143"/>
                    <a:pt x="0" y="2512942"/>
                    <a:pt x="0" y="2510646"/>
                  </a:cubicBezTo>
                  <a:lnTo>
                    <a:pt x="0" y="8655"/>
                  </a:lnTo>
                  <a:cubicBezTo>
                    <a:pt x="0" y="6359"/>
                    <a:pt x="912" y="4158"/>
                    <a:pt x="2535" y="2535"/>
                  </a:cubicBezTo>
                  <a:cubicBezTo>
                    <a:pt x="4158" y="912"/>
                    <a:pt x="6359" y="0"/>
                    <a:pt x="8655" y="0"/>
                  </a:cubicBezTo>
                  <a:close/>
                </a:path>
              </a:pathLst>
            </a:custGeom>
            <a:solidFill>
              <a:srgbClr val="FAEFE0"/>
            </a:solidFill>
          </p:spPr>
          <p:txBody>
            <a:bodyPr/>
            <a:lstStyle/>
            <a:p>
              <a:endParaRPr lang="en-US"/>
            </a:p>
          </p:txBody>
        </p:sp>
        <p:sp>
          <p:nvSpPr>
            <p:cNvPr id="4" name="TextBox 4"/>
            <p:cNvSpPr txBox="1"/>
            <p:nvPr/>
          </p:nvSpPr>
          <p:spPr>
            <a:xfrm>
              <a:off x="0" y="-47625"/>
              <a:ext cx="4711984" cy="2566926"/>
            </a:xfrm>
            <a:prstGeom prst="rect">
              <a:avLst/>
            </a:prstGeom>
          </p:spPr>
          <p:txBody>
            <a:bodyPr lIns="50800" tIns="50800" rIns="50800" bIns="50800" rtlCol="0" anchor="ctr"/>
            <a:lstStyle/>
            <a:p>
              <a:pPr algn="ctr">
                <a:lnSpc>
                  <a:spcPts val="3499"/>
                </a:lnSpc>
              </a:pPr>
              <a:endParaRPr/>
            </a:p>
            <a:p>
              <a:pPr algn="ctr">
                <a:lnSpc>
                  <a:spcPts val="3499"/>
                </a:lnSpc>
              </a:pPr>
              <a:endParaRPr/>
            </a:p>
          </p:txBody>
        </p:sp>
      </p:grpSp>
      <p:sp>
        <p:nvSpPr>
          <p:cNvPr id="5" name="Freeform 5"/>
          <p:cNvSpPr/>
          <p:nvPr/>
        </p:nvSpPr>
        <p:spPr>
          <a:xfrm>
            <a:off x="786131" y="4498702"/>
            <a:ext cx="1537338" cy="1537338"/>
          </a:xfrm>
          <a:custGeom>
            <a:avLst/>
            <a:gdLst/>
            <a:ahLst/>
            <a:cxnLst/>
            <a:rect l="l" t="t" r="r" b="b"/>
            <a:pathLst>
              <a:path w="1537338" h="1537338">
                <a:moveTo>
                  <a:pt x="0" y="0"/>
                </a:moveTo>
                <a:lnTo>
                  <a:pt x="1537338" y="0"/>
                </a:lnTo>
                <a:lnTo>
                  <a:pt x="1537338" y="1537338"/>
                </a:lnTo>
                <a:lnTo>
                  <a:pt x="0" y="15373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786131" y="6248818"/>
            <a:ext cx="1537338" cy="1537338"/>
          </a:xfrm>
          <a:custGeom>
            <a:avLst/>
            <a:gdLst/>
            <a:ahLst/>
            <a:cxnLst/>
            <a:rect l="l" t="t" r="r" b="b"/>
            <a:pathLst>
              <a:path w="1537338" h="1537338">
                <a:moveTo>
                  <a:pt x="0" y="0"/>
                </a:moveTo>
                <a:lnTo>
                  <a:pt x="1537338" y="0"/>
                </a:lnTo>
                <a:lnTo>
                  <a:pt x="1537338" y="1537338"/>
                </a:lnTo>
                <a:lnTo>
                  <a:pt x="0" y="15373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TextBox 7"/>
          <p:cNvSpPr txBox="1"/>
          <p:nvPr/>
        </p:nvSpPr>
        <p:spPr>
          <a:xfrm>
            <a:off x="786131" y="513165"/>
            <a:ext cx="8686800" cy="2132326"/>
          </a:xfrm>
          <a:prstGeom prst="rect">
            <a:avLst/>
          </a:prstGeom>
        </p:spPr>
        <p:txBody>
          <a:bodyPr lIns="0" tIns="0" rIns="0" bIns="0" rtlCol="0" anchor="t">
            <a:spAutoFit/>
          </a:bodyPr>
          <a:lstStyle/>
          <a:p>
            <a:pPr algn="l">
              <a:lnSpc>
                <a:spcPts val="8199"/>
              </a:lnSpc>
            </a:pPr>
            <a:r>
              <a:rPr lang="en-US" sz="8199" spc="-614">
                <a:solidFill>
                  <a:srgbClr val="0DAF0A"/>
                </a:solidFill>
                <a:latin typeface="Nunito Semi-Bold"/>
                <a:ea typeface="Nunito Semi-Bold"/>
                <a:cs typeface="Nunito Semi-Bold"/>
                <a:sym typeface="Nunito Semi-Bold"/>
              </a:rPr>
              <a:t>Your Pharmacy Benefit </a:t>
            </a:r>
          </a:p>
        </p:txBody>
      </p:sp>
      <p:sp>
        <p:nvSpPr>
          <p:cNvPr id="8" name="TextBox 8"/>
          <p:cNvSpPr txBox="1"/>
          <p:nvPr/>
        </p:nvSpPr>
        <p:spPr>
          <a:xfrm>
            <a:off x="2627586" y="4634989"/>
            <a:ext cx="5855150" cy="855362"/>
          </a:xfrm>
          <a:prstGeom prst="rect">
            <a:avLst/>
          </a:prstGeom>
        </p:spPr>
        <p:txBody>
          <a:bodyPr lIns="0" tIns="0" rIns="0" bIns="0" rtlCol="0" anchor="t">
            <a:spAutoFit/>
          </a:bodyPr>
          <a:lstStyle/>
          <a:p>
            <a:pPr algn="l">
              <a:lnSpc>
                <a:spcPts val="3359"/>
              </a:lnSpc>
              <a:spcBef>
                <a:spcPct val="0"/>
              </a:spcBef>
            </a:pPr>
            <a:r>
              <a:rPr lang="en-US" sz="2399" spc="-119" dirty="0">
                <a:solidFill>
                  <a:srgbClr val="000000"/>
                </a:solidFill>
                <a:latin typeface="Nunito"/>
                <a:ea typeface="Nunito"/>
                <a:cs typeface="Nunito"/>
                <a:sym typeface="Nunito"/>
              </a:rPr>
              <a:t>$0 copay for all prescription drugs on the plan’s Drug List (Tier 1 &amp; 6)</a:t>
            </a:r>
          </a:p>
        </p:txBody>
      </p:sp>
      <p:sp>
        <p:nvSpPr>
          <p:cNvPr id="9" name="TextBox 9"/>
          <p:cNvSpPr txBox="1"/>
          <p:nvPr/>
        </p:nvSpPr>
        <p:spPr>
          <a:xfrm>
            <a:off x="2627586" y="6353231"/>
            <a:ext cx="5855150" cy="1234440"/>
          </a:xfrm>
          <a:prstGeom prst="rect">
            <a:avLst/>
          </a:prstGeom>
        </p:spPr>
        <p:txBody>
          <a:bodyPr lIns="0" tIns="0" rIns="0" bIns="0" rtlCol="0" anchor="t">
            <a:spAutoFit/>
          </a:bodyPr>
          <a:lstStyle/>
          <a:p>
            <a:pPr algn="l">
              <a:lnSpc>
                <a:spcPts val="3359"/>
              </a:lnSpc>
              <a:spcBef>
                <a:spcPct val="0"/>
              </a:spcBef>
            </a:pPr>
            <a:r>
              <a:rPr lang="en-US" sz="2399" spc="-119">
                <a:solidFill>
                  <a:srgbClr val="000000"/>
                </a:solidFill>
                <a:latin typeface="Nunito"/>
                <a:ea typeface="Nunito"/>
                <a:cs typeface="Nunito"/>
                <a:sym typeface="Nunito"/>
              </a:rPr>
              <a:t>Pick up in-store at an in-network pharmacy or choose home delivery for convenient delivery right to you</a:t>
            </a:r>
          </a:p>
        </p:txBody>
      </p:sp>
      <p:sp>
        <p:nvSpPr>
          <p:cNvPr id="10" name="TextBox 10"/>
          <p:cNvSpPr txBox="1"/>
          <p:nvPr/>
        </p:nvSpPr>
        <p:spPr>
          <a:xfrm>
            <a:off x="786131" y="2607390"/>
            <a:ext cx="7822146" cy="396240"/>
          </a:xfrm>
          <a:prstGeom prst="rect">
            <a:avLst/>
          </a:prstGeom>
        </p:spPr>
        <p:txBody>
          <a:bodyPr lIns="0" tIns="0" rIns="0" bIns="0" rtlCol="0" anchor="t">
            <a:spAutoFit/>
          </a:bodyPr>
          <a:lstStyle/>
          <a:p>
            <a:pPr algn="l">
              <a:lnSpc>
                <a:spcPts val="3359"/>
              </a:lnSpc>
              <a:spcBef>
                <a:spcPct val="0"/>
              </a:spcBef>
            </a:pPr>
            <a:r>
              <a:rPr lang="en-US" sz="2399" spc="-119">
                <a:solidFill>
                  <a:srgbClr val="000000"/>
                </a:solidFill>
                <a:latin typeface="Nunito Bold"/>
                <a:ea typeface="Nunito Bold"/>
                <a:cs typeface="Nunito Bold"/>
                <a:sym typeface="Nunito Bold"/>
              </a:rPr>
              <a:t>Your plan may include:</a:t>
            </a:r>
          </a:p>
        </p:txBody>
      </p:sp>
      <p:sp>
        <p:nvSpPr>
          <p:cNvPr id="11" name="TextBox 11"/>
          <p:cNvSpPr txBox="1"/>
          <p:nvPr/>
        </p:nvSpPr>
        <p:spPr>
          <a:xfrm>
            <a:off x="786131" y="3330937"/>
            <a:ext cx="12096866" cy="855362"/>
          </a:xfrm>
          <a:prstGeom prst="rect">
            <a:avLst/>
          </a:prstGeom>
        </p:spPr>
        <p:txBody>
          <a:bodyPr lIns="0" tIns="0" rIns="0" bIns="0" rtlCol="0" anchor="t">
            <a:spAutoFit/>
          </a:bodyPr>
          <a:lstStyle/>
          <a:p>
            <a:pPr algn="l">
              <a:lnSpc>
                <a:spcPts val="3359"/>
              </a:lnSpc>
              <a:spcBef>
                <a:spcPct val="0"/>
              </a:spcBef>
            </a:pPr>
            <a:r>
              <a:rPr lang="en-US" sz="2399" spc="-119" dirty="0">
                <a:solidFill>
                  <a:srgbClr val="000000"/>
                </a:solidFill>
                <a:latin typeface="Nunito"/>
                <a:ea typeface="Nunito"/>
                <a:cs typeface="Nunito"/>
                <a:sym typeface="Nunito"/>
              </a:rPr>
              <a:t>Some plans have a Part D Deductible, check your Summary of Benefits or EOC to see if your plan has a deductible. </a:t>
            </a:r>
          </a:p>
        </p:txBody>
      </p:sp>
      <p:sp>
        <p:nvSpPr>
          <p:cNvPr id="12" name="Freeform 12"/>
          <p:cNvSpPr/>
          <p:nvPr/>
        </p:nvSpPr>
        <p:spPr>
          <a:xfrm>
            <a:off x="13633877" y="3003631"/>
            <a:ext cx="2969431" cy="4603768"/>
          </a:xfrm>
          <a:custGeom>
            <a:avLst/>
            <a:gdLst/>
            <a:ahLst/>
            <a:cxnLst/>
            <a:rect l="l" t="t" r="r" b="b"/>
            <a:pathLst>
              <a:path w="2969431" h="4603768">
                <a:moveTo>
                  <a:pt x="0" y="0"/>
                </a:moveTo>
                <a:lnTo>
                  <a:pt x="2969431" y="0"/>
                </a:lnTo>
                <a:lnTo>
                  <a:pt x="2969431" y="4603768"/>
                </a:lnTo>
                <a:lnTo>
                  <a:pt x="0" y="46037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3" name="Group 13"/>
          <p:cNvGrpSpPr/>
          <p:nvPr/>
        </p:nvGrpSpPr>
        <p:grpSpPr>
          <a:xfrm>
            <a:off x="9860124" y="8214800"/>
            <a:ext cx="8057128" cy="1205738"/>
            <a:chOff x="0" y="0"/>
            <a:chExt cx="2122042" cy="317561"/>
          </a:xfrm>
        </p:grpSpPr>
        <p:sp>
          <p:nvSpPr>
            <p:cNvPr id="14" name="Freeform 14"/>
            <p:cNvSpPr/>
            <p:nvPr/>
          </p:nvSpPr>
          <p:spPr>
            <a:xfrm>
              <a:off x="0" y="0"/>
              <a:ext cx="2122042" cy="317561"/>
            </a:xfrm>
            <a:custGeom>
              <a:avLst/>
              <a:gdLst/>
              <a:ahLst/>
              <a:cxnLst/>
              <a:rect l="l" t="t" r="r" b="b"/>
              <a:pathLst>
                <a:path w="2122042" h="317561">
                  <a:moveTo>
                    <a:pt x="49005" y="0"/>
                  </a:moveTo>
                  <a:lnTo>
                    <a:pt x="2073037" y="0"/>
                  </a:lnTo>
                  <a:cubicBezTo>
                    <a:pt x="2100102" y="0"/>
                    <a:pt x="2122042" y="21940"/>
                    <a:pt x="2122042" y="49005"/>
                  </a:cubicBezTo>
                  <a:lnTo>
                    <a:pt x="2122042" y="268556"/>
                  </a:lnTo>
                  <a:cubicBezTo>
                    <a:pt x="2122042" y="281553"/>
                    <a:pt x="2116879" y="294017"/>
                    <a:pt x="2107689" y="303207"/>
                  </a:cubicBezTo>
                  <a:cubicBezTo>
                    <a:pt x="2098499" y="312398"/>
                    <a:pt x="2086034" y="317561"/>
                    <a:pt x="2073037" y="317561"/>
                  </a:cubicBezTo>
                  <a:lnTo>
                    <a:pt x="49005" y="317561"/>
                  </a:lnTo>
                  <a:cubicBezTo>
                    <a:pt x="21940" y="317561"/>
                    <a:pt x="0" y="295620"/>
                    <a:pt x="0" y="268556"/>
                  </a:cubicBezTo>
                  <a:lnTo>
                    <a:pt x="0" y="49005"/>
                  </a:lnTo>
                  <a:cubicBezTo>
                    <a:pt x="0" y="36008"/>
                    <a:pt x="5163" y="23543"/>
                    <a:pt x="14353" y="14353"/>
                  </a:cubicBezTo>
                  <a:cubicBezTo>
                    <a:pt x="23543" y="5163"/>
                    <a:pt x="36008" y="0"/>
                    <a:pt x="49005" y="0"/>
                  </a:cubicBezTo>
                  <a:close/>
                </a:path>
              </a:pathLst>
            </a:custGeom>
            <a:solidFill>
              <a:srgbClr val="FFE397"/>
            </a:solidFill>
            <a:ln w="28575" cap="rnd">
              <a:solidFill>
                <a:srgbClr val="0DAF0A"/>
              </a:solidFill>
              <a:prstDash val="solid"/>
              <a:round/>
            </a:ln>
          </p:spPr>
          <p:txBody>
            <a:bodyPr/>
            <a:lstStyle/>
            <a:p>
              <a:endParaRPr lang="en-US"/>
            </a:p>
          </p:txBody>
        </p:sp>
        <p:sp>
          <p:nvSpPr>
            <p:cNvPr id="15" name="TextBox 15"/>
            <p:cNvSpPr txBox="1"/>
            <p:nvPr/>
          </p:nvSpPr>
          <p:spPr>
            <a:xfrm>
              <a:off x="0" y="-57150"/>
              <a:ext cx="2122042" cy="374711"/>
            </a:xfrm>
            <a:prstGeom prst="rect">
              <a:avLst/>
            </a:prstGeom>
          </p:spPr>
          <p:txBody>
            <a:bodyPr lIns="50800" tIns="50800" rIns="50800" bIns="50800" rtlCol="0" anchor="ctr"/>
            <a:lstStyle/>
            <a:p>
              <a:pPr algn="ctr">
                <a:lnSpc>
                  <a:spcPts val="3919"/>
                </a:lnSpc>
              </a:pPr>
              <a:r>
                <a:rPr lang="en-US" sz="2799">
                  <a:solidFill>
                    <a:srgbClr val="231F20"/>
                  </a:solidFill>
                  <a:latin typeface="Nunito"/>
                  <a:ea typeface="Nunito"/>
                  <a:cs typeface="Nunito"/>
                  <a:sym typeface="Nunito"/>
                </a:rPr>
                <a:t> </a:t>
              </a:r>
            </a:p>
            <a:p>
              <a:pPr algn="ctr">
                <a:lnSpc>
                  <a:spcPts val="3919"/>
                </a:lnSpc>
              </a:pPr>
              <a:endParaRPr lang="en-US" sz="2799">
                <a:solidFill>
                  <a:srgbClr val="231F20"/>
                </a:solidFill>
                <a:latin typeface="Nunito"/>
                <a:ea typeface="Nunito"/>
                <a:cs typeface="Nunito"/>
                <a:sym typeface="Nunito"/>
              </a:endParaRPr>
            </a:p>
          </p:txBody>
        </p:sp>
      </p:grpSp>
      <p:sp>
        <p:nvSpPr>
          <p:cNvPr id="16" name="TextBox 16"/>
          <p:cNvSpPr txBox="1"/>
          <p:nvPr/>
        </p:nvSpPr>
        <p:spPr>
          <a:xfrm>
            <a:off x="10272583" y="8312207"/>
            <a:ext cx="7232209" cy="995680"/>
          </a:xfrm>
          <a:prstGeom prst="rect">
            <a:avLst/>
          </a:prstGeom>
        </p:spPr>
        <p:txBody>
          <a:bodyPr lIns="0" tIns="0" rIns="0" bIns="0" rtlCol="0" anchor="t">
            <a:spAutoFit/>
          </a:bodyPr>
          <a:lstStyle/>
          <a:p>
            <a:pPr algn="l">
              <a:lnSpc>
                <a:spcPts val="2645"/>
              </a:lnSpc>
            </a:pPr>
            <a:r>
              <a:rPr lang="en-US" sz="2300" spc="23">
                <a:solidFill>
                  <a:srgbClr val="000000"/>
                </a:solidFill>
                <a:latin typeface="Nunito Bold"/>
                <a:ea typeface="Nunito Bold"/>
                <a:cs typeface="Nunito Bold"/>
                <a:sym typeface="Nunito Bold"/>
              </a:rPr>
              <a:t>Manage your prescriptions online</a:t>
            </a:r>
          </a:p>
          <a:p>
            <a:pPr algn="l">
              <a:lnSpc>
                <a:spcPts val="2645"/>
              </a:lnSpc>
              <a:spcBef>
                <a:spcPct val="0"/>
              </a:spcBef>
            </a:pPr>
            <a:r>
              <a:rPr lang="en-US" sz="2300" spc="23">
                <a:solidFill>
                  <a:srgbClr val="000000"/>
                </a:solidFill>
                <a:latin typeface="Nunito"/>
                <a:ea typeface="Nunito"/>
                <a:cs typeface="Nunito"/>
                <a:sym typeface="Nunito"/>
              </a:rPr>
              <a:t>Visit atriohp.com and go to the Members tile drop-down and select Find a Drug for more information.</a:t>
            </a:r>
          </a:p>
        </p:txBody>
      </p:sp>
      <p:sp>
        <p:nvSpPr>
          <p:cNvPr id="17" name="Freeform 17"/>
          <p:cNvSpPr/>
          <p:nvPr/>
        </p:nvSpPr>
        <p:spPr>
          <a:xfrm>
            <a:off x="14942919" y="581598"/>
            <a:ext cx="2828002" cy="1647505"/>
          </a:xfrm>
          <a:custGeom>
            <a:avLst/>
            <a:gdLst/>
            <a:ahLst/>
            <a:cxnLst/>
            <a:rect l="l" t="t" r="r" b="b"/>
            <a:pathLst>
              <a:path w="2828002" h="1647505">
                <a:moveTo>
                  <a:pt x="0" y="0"/>
                </a:moveTo>
                <a:lnTo>
                  <a:pt x="2828001" y="0"/>
                </a:lnTo>
                <a:lnTo>
                  <a:pt x="2828001" y="1647505"/>
                </a:lnTo>
                <a:lnTo>
                  <a:pt x="0" y="1647505"/>
                </a:lnTo>
                <a:lnTo>
                  <a:pt x="0" y="0"/>
                </a:lnTo>
                <a:close/>
              </a:path>
            </a:pathLst>
          </a:custGeom>
          <a:blipFill>
            <a:blip r:embed="rId6"/>
            <a:stretch>
              <a:fillRect/>
            </a:stretch>
          </a:blipFill>
        </p:spPr>
        <p:txBody>
          <a:bodyPr/>
          <a:lstStyle/>
          <a:p>
            <a:endParaRPr lang="en-US"/>
          </a:p>
        </p:txBody>
      </p:sp>
      <p:sp>
        <p:nvSpPr>
          <p:cNvPr id="18" name="Freeform 18"/>
          <p:cNvSpPr/>
          <p:nvPr/>
        </p:nvSpPr>
        <p:spPr>
          <a:xfrm>
            <a:off x="786131" y="8077636"/>
            <a:ext cx="1537338" cy="1537338"/>
          </a:xfrm>
          <a:custGeom>
            <a:avLst/>
            <a:gdLst/>
            <a:ahLst/>
            <a:cxnLst/>
            <a:rect l="l" t="t" r="r" b="b"/>
            <a:pathLst>
              <a:path w="1537338" h="1537338">
                <a:moveTo>
                  <a:pt x="0" y="0"/>
                </a:moveTo>
                <a:lnTo>
                  <a:pt x="1537338" y="0"/>
                </a:lnTo>
                <a:lnTo>
                  <a:pt x="1537338" y="1537338"/>
                </a:lnTo>
                <a:lnTo>
                  <a:pt x="0" y="15373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TextBox 19"/>
          <p:cNvSpPr txBox="1"/>
          <p:nvPr/>
        </p:nvSpPr>
        <p:spPr>
          <a:xfrm>
            <a:off x="2627586" y="8317795"/>
            <a:ext cx="5855150" cy="1234440"/>
          </a:xfrm>
          <a:prstGeom prst="rect">
            <a:avLst/>
          </a:prstGeom>
        </p:spPr>
        <p:txBody>
          <a:bodyPr lIns="0" tIns="0" rIns="0" bIns="0" rtlCol="0" anchor="t">
            <a:spAutoFit/>
          </a:bodyPr>
          <a:lstStyle/>
          <a:p>
            <a:pPr algn="l">
              <a:lnSpc>
                <a:spcPts val="3359"/>
              </a:lnSpc>
              <a:spcBef>
                <a:spcPct val="0"/>
              </a:spcBef>
            </a:pPr>
            <a:r>
              <a:rPr lang="en-US" sz="2399" spc="-119">
                <a:solidFill>
                  <a:srgbClr val="000000"/>
                </a:solidFill>
                <a:latin typeface="Nunito"/>
                <a:ea typeface="Nunito"/>
                <a:cs typeface="Nunito"/>
                <a:sym typeface="Nunito"/>
              </a:rPr>
              <a:t>$35 for 30-day supply of each insulin product, no matter what cost-sharing tier it is on, even if you have not paid your deductible</a:t>
            </a:r>
          </a:p>
        </p:txBody>
      </p:sp>
      <p:sp>
        <p:nvSpPr>
          <p:cNvPr id="20" name="TextBox 20"/>
          <p:cNvSpPr txBox="1"/>
          <p:nvPr/>
        </p:nvSpPr>
        <p:spPr>
          <a:xfrm>
            <a:off x="113590" y="9946010"/>
            <a:ext cx="3615555" cy="198119"/>
          </a:xfrm>
          <a:prstGeom prst="rect">
            <a:avLst/>
          </a:prstGeom>
        </p:spPr>
        <p:txBody>
          <a:bodyPr lIns="0" tIns="0" rIns="0" bIns="0" rtlCol="0" anchor="t">
            <a:spAutoFit/>
          </a:bodyPr>
          <a:lstStyle/>
          <a:p>
            <a:pPr algn="ctr">
              <a:lnSpc>
                <a:spcPts val="1680"/>
              </a:lnSpc>
            </a:pPr>
            <a:r>
              <a:rPr lang="en-US" sz="1200">
                <a:solidFill>
                  <a:srgbClr val="FFFFFF"/>
                </a:solidFill>
                <a:latin typeface="Canva Sans"/>
                <a:ea typeface="Canva Sans"/>
                <a:cs typeface="Canva Sans"/>
                <a:sym typeface="Canva Sans"/>
              </a:rPr>
              <a:t>Confidential - Not Intended for Distribution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5A65"/>
        </a:solidFill>
        <a:effectLst/>
      </p:bgPr>
    </p:bg>
    <p:spTree>
      <p:nvGrpSpPr>
        <p:cNvPr id="1" name=""/>
        <p:cNvGrpSpPr/>
        <p:nvPr/>
      </p:nvGrpSpPr>
      <p:grpSpPr>
        <a:xfrm>
          <a:off x="0" y="0"/>
          <a:ext cx="0" cy="0"/>
          <a:chOff x="0" y="0"/>
          <a:chExt cx="0" cy="0"/>
        </a:xfrm>
      </p:grpSpPr>
      <p:grpSp>
        <p:nvGrpSpPr>
          <p:cNvPr id="2" name="Group 2"/>
          <p:cNvGrpSpPr/>
          <p:nvPr/>
        </p:nvGrpSpPr>
        <p:grpSpPr>
          <a:xfrm>
            <a:off x="198593" y="360765"/>
            <a:ext cx="17890815" cy="9565470"/>
            <a:chOff x="0" y="0"/>
            <a:chExt cx="4711984" cy="2519301"/>
          </a:xfrm>
        </p:grpSpPr>
        <p:sp>
          <p:nvSpPr>
            <p:cNvPr id="3" name="Freeform 3"/>
            <p:cNvSpPr/>
            <p:nvPr/>
          </p:nvSpPr>
          <p:spPr>
            <a:xfrm>
              <a:off x="0" y="0"/>
              <a:ext cx="4711984" cy="2519301"/>
            </a:xfrm>
            <a:custGeom>
              <a:avLst/>
              <a:gdLst/>
              <a:ahLst/>
              <a:cxnLst/>
              <a:rect l="l" t="t" r="r" b="b"/>
              <a:pathLst>
                <a:path w="4711984" h="2519301">
                  <a:moveTo>
                    <a:pt x="8655" y="0"/>
                  </a:moveTo>
                  <a:lnTo>
                    <a:pt x="4703330" y="0"/>
                  </a:lnTo>
                  <a:cubicBezTo>
                    <a:pt x="4708109" y="0"/>
                    <a:pt x="4711984" y="3875"/>
                    <a:pt x="4711984" y="8655"/>
                  </a:cubicBezTo>
                  <a:lnTo>
                    <a:pt x="4711984" y="2510646"/>
                  </a:lnTo>
                  <a:cubicBezTo>
                    <a:pt x="4711984" y="2512942"/>
                    <a:pt x="4711072" y="2515143"/>
                    <a:pt x="4709449" y="2516766"/>
                  </a:cubicBezTo>
                  <a:cubicBezTo>
                    <a:pt x="4707826" y="2518389"/>
                    <a:pt x="4705625" y="2519301"/>
                    <a:pt x="4703330" y="2519301"/>
                  </a:cubicBezTo>
                  <a:lnTo>
                    <a:pt x="8655" y="2519301"/>
                  </a:lnTo>
                  <a:cubicBezTo>
                    <a:pt x="6359" y="2519301"/>
                    <a:pt x="4158" y="2518389"/>
                    <a:pt x="2535" y="2516766"/>
                  </a:cubicBezTo>
                  <a:cubicBezTo>
                    <a:pt x="912" y="2515143"/>
                    <a:pt x="0" y="2512942"/>
                    <a:pt x="0" y="2510646"/>
                  </a:cubicBezTo>
                  <a:lnTo>
                    <a:pt x="0" y="8655"/>
                  </a:lnTo>
                  <a:cubicBezTo>
                    <a:pt x="0" y="6359"/>
                    <a:pt x="912" y="4158"/>
                    <a:pt x="2535" y="2535"/>
                  </a:cubicBezTo>
                  <a:cubicBezTo>
                    <a:pt x="4158" y="912"/>
                    <a:pt x="6359" y="0"/>
                    <a:pt x="8655" y="0"/>
                  </a:cubicBezTo>
                  <a:close/>
                </a:path>
              </a:pathLst>
            </a:custGeom>
            <a:solidFill>
              <a:srgbClr val="FAEFE0"/>
            </a:solidFill>
          </p:spPr>
          <p:txBody>
            <a:bodyPr/>
            <a:lstStyle/>
            <a:p>
              <a:endParaRPr lang="en-US"/>
            </a:p>
          </p:txBody>
        </p:sp>
        <p:sp>
          <p:nvSpPr>
            <p:cNvPr id="4" name="TextBox 4"/>
            <p:cNvSpPr txBox="1"/>
            <p:nvPr/>
          </p:nvSpPr>
          <p:spPr>
            <a:xfrm>
              <a:off x="0" y="-47625"/>
              <a:ext cx="4711984" cy="2566926"/>
            </a:xfrm>
            <a:prstGeom prst="rect">
              <a:avLst/>
            </a:prstGeom>
          </p:spPr>
          <p:txBody>
            <a:bodyPr lIns="50800" tIns="50800" rIns="50800" bIns="50800" rtlCol="0" anchor="ctr"/>
            <a:lstStyle/>
            <a:p>
              <a:pPr algn="ctr">
                <a:lnSpc>
                  <a:spcPts val="3499"/>
                </a:lnSpc>
              </a:pPr>
              <a:endParaRPr/>
            </a:p>
            <a:p>
              <a:pPr algn="ctr">
                <a:lnSpc>
                  <a:spcPts val="3499"/>
                </a:lnSpc>
              </a:pPr>
              <a:endParaRPr/>
            </a:p>
            <a:p>
              <a:pPr algn="ctr">
                <a:lnSpc>
                  <a:spcPts val="3499"/>
                </a:lnSpc>
              </a:pPr>
              <a:endParaRPr/>
            </a:p>
          </p:txBody>
        </p:sp>
      </p:grpSp>
      <p:sp>
        <p:nvSpPr>
          <p:cNvPr id="5" name="TextBox 5"/>
          <p:cNvSpPr txBox="1"/>
          <p:nvPr/>
        </p:nvSpPr>
        <p:spPr>
          <a:xfrm>
            <a:off x="786131" y="513165"/>
            <a:ext cx="14032647" cy="1094101"/>
          </a:xfrm>
          <a:prstGeom prst="rect">
            <a:avLst/>
          </a:prstGeom>
        </p:spPr>
        <p:txBody>
          <a:bodyPr lIns="0" tIns="0" rIns="0" bIns="0" rtlCol="0" anchor="t">
            <a:spAutoFit/>
          </a:bodyPr>
          <a:lstStyle/>
          <a:p>
            <a:pPr algn="l">
              <a:lnSpc>
                <a:spcPts val="8199"/>
              </a:lnSpc>
            </a:pPr>
            <a:r>
              <a:rPr lang="en-US" sz="8199" spc="-614">
                <a:solidFill>
                  <a:srgbClr val="0DAF0A"/>
                </a:solidFill>
                <a:latin typeface="Nunito Bold"/>
                <a:ea typeface="Nunito Bold"/>
                <a:cs typeface="Nunito Bold"/>
                <a:sym typeface="Nunito Bold"/>
              </a:rPr>
              <a:t>Prescription Drug Coverage </a:t>
            </a:r>
          </a:p>
        </p:txBody>
      </p:sp>
      <p:sp>
        <p:nvSpPr>
          <p:cNvPr id="6" name="Freeform 6"/>
          <p:cNvSpPr/>
          <p:nvPr/>
        </p:nvSpPr>
        <p:spPr>
          <a:xfrm>
            <a:off x="12708448" y="2791568"/>
            <a:ext cx="4209353" cy="6526129"/>
          </a:xfrm>
          <a:custGeom>
            <a:avLst/>
            <a:gdLst/>
            <a:ahLst/>
            <a:cxnLst/>
            <a:rect l="l" t="t" r="r" b="b"/>
            <a:pathLst>
              <a:path w="4209353" h="6526129">
                <a:moveTo>
                  <a:pt x="0" y="0"/>
                </a:moveTo>
                <a:lnTo>
                  <a:pt x="4209353" y="0"/>
                </a:lnTo>
                <a:lnTo>
                  <a:pt x="4209353" y="6526130"/>
                </a:lnTo>
                <a:lnTo>
                  <a:pt x="0" y="652613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180118" y="1568825"/>
            <a:ext cx="1940387" cy="1266544"/>
          </a:xfrm>
          <a:custGeom>
            <a:avLst/>
            <a:gdLst/>
            <a:ahLst/>
            <a:cxnLst/>
            <a:rect l="l" t="t" r="r" b="b"/>
            <a:pathLst>
              <a:path w="1940387" h="1266544">
                <a:moveTo>
                  <a:pt x="0" y="0"/>
                </a:moveTo>
                <a:lnTo>
                  <a:pt x="1940387" y="0"/>
                </a:lnTo>
                <a:lnTo>
                  <a:pt x="1940387" y="1266544"/>
                </a:lnTo>
                <a:lnTo>
                  <a:pt x="0" y="12665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TextBox 8"/>
          <p:cNvSpPr txBox="1"/>
          <p:nvPr/>
        </p:nvSpPr>
        <p:spPr>
          <a:xfrm>
            <a:off x="3358539" y="1734102"/>
            <a:ext cx="13001014" cy="467995"/>
          </a:xfrm>
          <a:prstGeom prst="rect">
            <a:avLst/>
          </a:prstGeom>
        </p:spPr>
        <p:txBody>
          <a:bodyPr lIns="0" tIns="0" rIns="0" bIns="0" rtlCol="0" anchor="t">
            <a:spAutoFit/>
          </a:bodyPr>
          <a:lstStyle/>
          <a:p>
            <a:pPr algn="l">
              <a:lnSpc>
                <a:spcPts val="3679"/>
              </a:lnSpc>
            </a:pPr>
            <a:r>
              <a:rPr lang="en-US" sz="3199" spc="31">
                <a:solidFill>
                  <a:srgbClr val="0DAF0A"/>
                </a:solidFill>
                <a:latin typeface="Nunito"/>
                <a:ea typeface="Nunito"/>
                <a:cs typeface="Nunito"/>
                <a:sym typeface="Nunito"/>
              </a:rPr>
              <a:t>Medicare Prescription Payment Plan Program (M3P/MPPP)</a:t>
            </a:r>
          </a:p>
        </p:txBody>
      </p:sp>
      <p:grpSp>
        <p:nvGrpSpPr>
          <p:cNvPr id="9" name="Group 9"/>
          <p:cNvGrpSpPr/>
          <p:nvPr/>
        </p:nvGrpSpPr>
        <p:grpSpPr>
          <a:xfrm>
            <a:off x="3120505" y="8718175"/>
            <a:ext cx="7852295" cy="1014560"/>
            <a:chOff x="0" y="0"/>
            <a:chExt cx="2408239" cy="317561"/>
          </a:xfrm>
        </p:grpSpPr>
        <p:sp>
          <p:nvSpPr>
            <p:cNvPr id="10" name="Freeform 10"/>
            <p:cNvSpPr/>
            <p:nvPr/>
          </p:nvSpPr>
          <p:spPr>
            <a:xfrm>
              <a:off x="0" y="0"/>
              <a:ext cx="2408239" cy="317561"/>
            </a:xfrm>
            <a:custGeom>
              <a:avLst/>
              <a:gdLst/>
              <a:ahLst/>
              <a:cxnLst/>
              <a:rect l="l" t="t" r="r" b="b"/>
              <a:pathLst>
                <a:path w="2408239" h="317561">
                  <a:moveTo>
                    <a:pt x="43181" y="0"/>
                  </a:moveTo>
                  <a:lnTo>
                    <a:pt x="2365058" y="0"/>
                  </a:lnTo>
                  <a:cubicBezTo>
                    <a:pt x="2376510" y="0"/>
                    <a:pt x="2387493" y="4549"/>
                    <a:pt x="2395591" y="12647"/>
                  </a:cubicBezTo>
                  <a:cubicBezTo>
                    <a:pt x="2403689" y="20745"/>
                    <a:pt x="2408239" y="31729"/>
                    <a:pt x="2408239" y="43181"/>
                  </a:cubicBezTo>
                  <a:lnTo>
                    <a:pt x="2408239" y="274380"/>
                  </a:lnTo>
                  <a:cubicBezTo>
                    <a:pt x="2408239" y="285832"/>
                    <a:pt x="2403689" y="296815"/>
                    <a:pt x="2395591" y="304913"/>
                  </a:cubicBezTo>
                  <a:cubicBezTo>
                    <a:pt x="2387493" y="313011"/>
                    <a:pt x="2376510" y="317561"/>
                    <a:pt x="2365058" y="317561"/>
                  </a:cubicBezTo>
                  <a:lnTo>
                    <a:pt x="43181" y="317561"/>
                  </a:lnTo>
                  <a:cubicBezTo>
                    <a:pt x="31729" y="317561"/>
                    <a:pt x="20745" y="313011"/>
                    <a:pt x="12647" y="304913"/>
                  </a:cubicBezTo>
                  <a:cubicBezTo>
                    <a:pt x="4549" y="296815"/>
                    <a:pt x="0" y="285832"/>
                    <a:pt x="0" y="274380"/>
                  </a:cubicBezTo>
                  <a:lnTo>
                    <a:pt x="0" y="43181"/>
                  </a:lnTo>
                  <a:cubicBezTo>
                    <a:pt x="0" y="31729"/>
                    <a:pt x="4549" y="20745"/>
                    <a:pt x="12647" y="12647"/>
                  </a:cubicBezTo>
                  <a:cubicBezTo>
                    <a:pt x="20745" y="4549"/>
                    <a:pt x="31729" y="0"/>
                    <a:pt x="43181" y="0"/>
                  </a:cubicBezTo>
                  <a:close/>
                </a:path>
              </a:pathLst>
            </a:custGeom>
            <a:solidFill>
              <a:srgbClr val="FFE397"/>
            </a:solidFill>
            <a:ln w="28575" cap="rnd">
              <a:solidFill>
                <a:srgbClr val="0DAF0A"/>
              </a:solidFill>
              <a:prstDash val="solid"/>
              <a:round/>
            </a:ln>
          </p:spPr>
          <p:txBody>
            <a:bodyPr/>
            <a:lstStyle/>
            <a:p>
              <a:endParaRPr lang="en-US"/>
            </a:p>
          </p:txBody>
        </p:sp>
        <p:sp>
          <p:nvSpPr>
            <p:cNvPr id="11" name="TextBox 11"/>
            <p:cNvSpPr txBox="1"/>
            <p:nvPr/>
          </p:nvSpPr>
          <p:spPr>
            <a:xfrm>
              <a:off x="0" y="-57150"/>
              <a:ext cx="2408239" cy="374711"/>
            </a:xfrm>
            <a:prstGeom prst="rect">
              <a:avLst/>
            </a:prstGeom>
          </p:spPr>
          <p:txBody>
            <a:bodyPr lIns="50800" tIns="50800" rIns="50800" bIns="50800" rtlCol="0" anchor="ctr"/>
            <a:lstStyle/>
            <a:p>
              <a:pPr algn="ctr">
                <a:lnSpc>
                  <a:spcPts val="3919"/>
                </a:lnSpc>
              </a:pPr>
              <a:r>
                <a:rPr lang="en-US" sz="2799">
                  <a:solidFill>
                    <a:srgbClr val="231F20"/>
                  </a:solidFill>
                  <a:latin typeface="Nunito"/>
                  <a:ea typeface="Nunito"/>
                  <a:cs typeface="Nunito"/>
                  <a:sym typeface="Nunito"/>
                </a:rPr>
                <a:t> </a:t>
              </a:r>
            </a:p>
            <a:p>
              <a:pPr algn="ctr">
                <a:lnSpc>
                  <a:spcPts val="3919"/>
                </a:lnSpc>
              </a:pPr>
              <a:endParaRPr lang="en-US" sz="2799">
                <a:solidFill>
                  <a:srgbClr val="231F20"/>
                </a:solidFill>
                <a:latin typeface="Nunito"/>
                <a:ea typeface="Nunito"/>
                <a:cs typeface="Nunito"/>
                <a:sym typeface="Nunito"/>
              </a:endParaRPr>
            </a:p>
          </p:txBody>
        </p:sp>
      </p:grpSp>
      <p:sp>
        <p:nvSpPr>
          <p:cNvPr id="12" name="TextBox 12"/>
          <p:cNvSpPr txBox="1"/>
          <p:nvPr/>
        </p:nvSpPr>
        <p:spPr>
          <a:xfrm>
            <a:off x="3383782" y="8856774"/>
            <a:ext cx="7744369" cy="662305"/>
          </a:xfrm>
          <a:prstGeom prst="rect">
            <a:avLst/>
          </a:prstGeom>
        </p:spPr>
        <p:txBody>
          <a:bodyPr lIns="0" tIns="0" rIns="0" bIns="0" rtlCol="0" anchor="t">
            <a:spAutoFit/>
          </a:bodyPr>
          <a:lstStyle/>
          <a:p>
            <a:pPr algn="l">
              <a:lnSpc>
                <a:spcPts val="2645"/>
              </a:lnSpc>
              <a:spcBef>
                <a:spcPct val="0"/>
              </a:spcBef>
            </a:pPr>
            <a:r>
              <a:rPr lang="en-US" sz="2300" spc="23" dirty="0">
                <a:solidFill>
                  <a:srgbClr val="000000"/>
                </a:solidFill>
                <a:latin typeface="Nunito"/>
                <a:ea typeface="Nunito"/>
                <a:cs typeface="Nunito"/>
                <a:sym typeface="Nunito"/>
              </a:rPr>
              <a:t>If you get Extra Help from Medicare with your Part D costs, you will be eligible for this program </a:t>
            </a:r>
          </a:p>
        </p:txBody>
      </p:sp>
      <p:sp>
        <p:nvSpPr>
          <p:cNvPr id="13" name="Freeform 13"/>
          <p:cNvSpPr/>
          <p:nvPr/>
        </p:nvSpPr>
        <p:spPr>
          <a:xfrm>
            <a:off x="14945552" y="554591"/>
            <a:ext cx="2828002" cy="1647505"/>
          </a:xfrm>
          <a:custGeom>
            <a:avLst/>
            <a:gdLst/>
            <a:ahLst/>
            <a:cxnLst/>
            <a:rect l="l" t="t" r="r" b="b"/>
            <a:pathLst>
              <a:path w="2828002" h="1647505">
                <a:moveTo>
                  <a:pt x="0" y="0"/>
                </a:moveTo>
                <a:lnTo>
                  <a:pt x="2828002" y="0"/>
                </a:lnTo>
                <a:lnTo>
                  <a:pt x="2828002" y="1647506"/>
                </a:lnTo>
                <a:lnTo>
                  <a:pt x="0" y="1647506"/>
                </a:lnTo>
                <a:lnTo>
                  <a:pt x="0" y="0"/>
                </a:lnTo>
                <a:close/>
              </a:path>
            </a:pathLst>
          </a:custGeom>
          <a:blipFill>
            <a:blip r:embed="rId6"/>
            <a:stretch>
              <a:fillRect/>
            </a:stretch>
          </a:blipFill>
        </p:spPr>
        <p:txBody>
          <a:bodyPr/>
          <a:lstStyle/>
          <a:p>
            <a:endParaRPr lang="en-US"/>
          </a:p>
        </p:txBody>
      </p:sp>
      <p:sp>
        <p:nvSpPr>
          <p:cNvPr id="14" name="TextBox 14"/>
          <p:cNvSpPr txBox="1"/>
          <p:nvPr/>
        </p:nvSpPr>
        <p:spPr>
          <a:xfrm>
            <a:off x="113590" y="9946010"/>
            <a:ext cx="3615555" cy="198119"/>
          </a:xfrm>
          <a:prstGeom prst="rect">
            <a:avLst/>
          </a:prstGeom>
        </p:spPr>
        <p:txBody>
          <a:bodyPr lIns="0" tIns="0" rIns="0" bIns="0" rtlCol="0" anchor="t">
            <a:spAutoFit/>
          </a:bodyPr>
          <a:lstStyle/>
          <a:p>
            <a:pPr algn="ctr">
              <a:lnSpc>
                <a:spcPts val="1680"/>
              </a:lnSpc>
            </a:pPr>
            <a:r>
              <a:rPr lang="en-US" sz="1200">
                <a:solidFill>
                  <a:srgbClr val="FFFFFF"/>
                </a:solidFill>
                <a:latin typeface="Canva Sans"/>
                <a:ea typeface="Canva Sans"/>
                <a:cs typeface="Canva Sans"/>
                <a:sym typeface="Canva Sans"/>
              </a:rPr>
              <a:t>Confidential - Not Intended for Distribution </a:t>
            </a:r>
          </a:p>
        </p:txBody>
      </p:sp>
      <p:sp>
        <p:nvSpPr>
          <p:cNvPr id="15" name="TextBox 15"/>
          <p:cNvSpPr txBox="1"/>
          <p:nvPr/>
        </p:nvSpPr>
        <p:spPr>
          <a:xfrm>
            <a:off x="1180118" y="2949796"/>
            <a:ext cx="11216980" cy="5662930"/>
          </a:xfrm>
          <a:prstGeom prst="rect">
            <a:avLst/>
          </a:prstGeom>
        </p:spPr>
        <p:txBody>
          <a:bodyPr lIns="0" tIns="0" rIns="0" bIns="0" rtlCol="0" anchor="t">
            <a:spAutoFit/>
          </a:bodyPr>
          <a:lstStyle/>
          <a:p>
            <a:pPr marL="496572" lvl="1" indent="-248286" algn="l">
              <a:lnSpc>
                <a:spcPts val="2645"/>
              </a:lnSpc>
              <a:buFont typeface="Arial"/>
              <a:buChar char="•"/>
            </a:pPr>
            <a:r>
              <a:rPr lang="en-US" sz="2300" spc="23" dirty="0">
                <a:solidFill>
                  <a:srgbClr val="000000"/>
                </a:solidFill>
                <a:latin typeface="Nunito"/>
                <a:ea typeface="Nunito"/>
                <a:cs typeface="Nunito"/>
                <a:sym typeface="Nunito"/>
              </a:rPr>
              <a:t>All members with plans that include Part D (Rx) coverage are eligible to opt-in to the M3P program</a:t>
            </a:r>
          </a:p>
          <a:p>
            <a:pPr algn="l">
              <a:lnSpc>
                <a:spcPts val="2645"/>
              </a:lnSpc>
            </a:pPr>
            <a:endParaRPr lang="en-US" sz="2300" spc="23" dirty="0">
              <a:solidFill>
                <a:srgbClr val="000000"/>
              </a:solidFill>
              <a:latin typeface="Nunito"/>
              <a:ea typeface="Nunito"/>
              <a:cs typeface="Nunito"/>
              <a:sym typeface="Nunito"/>
            </a:endParaRPr>
          </a:p>
          <a:p>
            <a:pPr marL="496572" lvl="1" indent="-248286" algn="l">
              <a:lnSpc>
                <a:spcPts val="2645"/>
              </a:lnSpc>
              <a:buFont typeface="Arial"/>
              <a:buChar char="•"/>
            </a:pPr>
            <a:r>
              <a:rPr lang="en-US" sz="2300" spc="23" dirty="0">
                <a:solidFill>
                  <a:srgbClr val="000000"/>
                </a:solidFill>
                <a:latin typeface="Nunito"/>
                <a:ea typeface="Nunito"/>
                <a:cs typeface="Nunito"/>
                <a:sym typeface="Nunito"/>
              </a:rPr>
              <a:t>Members have the option to opt-in or opt-out of the M3P program at any time</a:t>
            </a:r>
          </a:p>
          <a:p>
            <a:pPr algn="l">
              <a:lnSpc>
                <a:spcPts val="2645"/>
              </a:lnSpc>
            </a:pPr>
            <a:endParaRPr lang="en-US" sz="2300" spc="23" dirty="0">
              <a:solidFill>
                <a:srgbClr val="000000"/>
              </a:solidFill>
              <a:latin typeface="Nunito"/>
              <a:ea typeface="Nunito"/>
              <a:cs typeface="Nunito"/>
              <a:sym typeface="Nunito"/>
            </a:endParaRPr>
          </a:p>
          <a:p>
            <a:pPr marL="496572" lvl="1" indent="-248286" algn="l">
              <a:lnSpc>
                <a:spcPts val="2645"/>
              </a:lnSpc>
              <a:buFont typeface="Arial"/>
              <a:buChar char="•"/>
            </a:pPr>
            <a:r>
              <a:rPr lang="en-US" sz="2300" spc="23" dirty="0">
                <a:solidFill>
                  <a:srgbClr val="000000"/>
                </a:solidFill>
                <a:latin typeface="Nunito"/>
                <a:ea typeface="Nunito"/>
                <a:cs typeface="Nunito"/>
                <a:sym typeface="Nunito"/>
              </a:rPr>
              <a:t>Members with high prescription costs are likely to benefit the most from the M3P program] [Members with prescription drug costs that total the annual maximum out-of-pocket of $2,000 or more in prior years benefit the most from the M3P program</a:t>
            </a:r>
          </a:p>
          <a:p>
            <a:pPr algn="l">
              <a:lnSpc>
                <a:spcPts val="2645"/>
              </a:lnSpc>
            </a:pPr>
            <a:endParaRPr lang="en-US" sz="2300" spc="23" dirty="0">
              <a:solidFill>
                <a:srgbClr val="000000"/>
              </a:solidFill>
              <a:latin typeface="Nunito"/>
              <a:ea typeface="Nunito"/>
              <a:cs typeface="Nunito"/>
              <a:sym typeface="Nunito"/>
            </a:endParaRPr>
          </a:p>
          <a:p>
            <a:pPr marL="496572" lvl="1" indent="-248286" algn="l">
              <a:lnSpc>
                <a:spcPts val="2645"/>
              </a:lnSpc>
              <a:buFont typeface="Arial"/>
              <a:buChar char="•"/>
            </a:pPr>
            <a:r>
              <a:rPr lang="en-US" sz="2300" spc="23" dirty="0">
                <a:solidFill>
                  <a:srgbClr val="000000"/>
                </a:solidFill>
                <a:latin typeface="Nunito"/>
                <a:ea typeface="Nunito"/>
                <a:cs typeface="Nunito"/>
                <a:sym typeface="Nunito"/>
              </a:rPr>
              <a:t>Members who enroll and qualify in the M3P program, will pay $0 to the pharmacy for covered Part D drugs </a:t>
            </a:r>
          </a:p>
          <a:p>
            <a:pPr algn="l">
              <a:lnSpc>
                <a:spcPts val="2645"/>
              </a:lnSpc>
            </a:pPr>
            <a:endParaRPr lang="en-US" sz="2300" spc="23" dirty="0">
              <a:solidFill>
                <a:srgbClr val="000000"/>
              </a:solidFill>
              <a:latin typeface="Nunito"/>
              <a:ea typeface="Nunito"/>
              <a:cs typeface="Nunito"/>
              <a:sym typeface="Nunito"/>
            </a:endParaRPr>
          </a:p>
          <a:p>
            <a:pPr marL="496572" lvl="1" indent="-248286" algn="l">
              <a:lnSpc>
                <a:spcPts val="2645"/>
              </a:lnSpc>
              <a:buFont typeface="Arial"/>
              <a:buChar char="•"/>
            </a:pPr>
            <a:r>
              <a:rPr lang="en-US" sz="2300" spc="23" dirty="0">
                <a:solidFill>
                  <a:srgbClr val="000000"/>
                </a:solidFill>
                <a:latin typeface="Nunito"/>
                <a:ea typeface="Nunito"/>
                <a:cs typeface="Nunito"/>
                <a:sym typeface="Nunito"/>
              </a:rPr>
              <a:t>Members will then be billed monthly by ATRIO Health Plans for the cost of their prescriptions. Calculations for monthly payments are based on the annual $2,000 out-of-pocket maximum as well as prescription costs incurred each prior month.</a:t>
            </a:r>
          </a:p>
        </p:txBody>
      </p:sp>
      <p:sp>
        <p:nvSpPr>
          <p:cNvPr id="16" name="TextBox 16"/>
          <p:cNvSpPr txBox="1"/>
          <p:nvPr/>
        </p:nvSpPr>
        <p:spPr>
          <a:xfrm>
            <a:off x="3383782" y="2297443"/>
            <a:ext cx="11913795" cy="408305"/>
          </a:xfrm>
          <a:prstGeom prst="rect">
            <a:avLst/>
          </a:prstGeom>
        </p:spPr>
        <p:txBody>
          <a:bodyPr lIns="0" tIns="0" rIns="0" bIns="0" rtlCol="0" anchor="t">
            <a:spAutoFit/>
          </a:bodyPr>
          <a:lstStyle/>
          <a:p>
            <a:pPr algn="l">
              <a:lnSpc>
                <a:spcPts val="3219"/>
              </a:lnSpc>
            </a:pPr>
            <a:r>
              <a:rPr lang="en-US" sz="2799" spc="27">
                <a:solidFill>
                  <a:srgbClr val="000000"/>
                </a:solidFill>
                <a:latin typeface="Nunito"/>
                <a:ea typeface="Nunito"/>
                <a:cs typeface="Nunito"/>
                <a:sym typeface="Nunito"/>
              </a:rPr>
              <a:t>How it works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5A65"/>
        </a:solidFill>
        <a:effectLst/>
      </p:bgPr>
    </p:bg>
    <p:spTree>
      <p:nvGrpSpPr>
        <p:cNvPr id="1" name=""/>
        <p:cNvGrpSpPr/>
        <p:nvPr/>
      </p:nvGrpSpPr>
      <p:grpSpPr>
        <a:xfrm>
          <a:off x="0" y="0"/>
          <a:ext cx="0" cy="0"/>
          <a:chOff x="0" y="0"/>
          <a:chExt cx="0" cy="0"/>
        </a:xfrm>
      </p:grpSpPr>
      <p:grpSp>
        <p:nvGrpSpPr>
          <p:cNvPr id="2" name="Group 2"/>
          <p:cNvGrpSpPr/>
          <p:nvPr/>
        </p:nvGrpSpPr>
        <p:grpSpPr>
          <a:xfrm>
            <a:off x="198593" y="360765"/>
            <a:ext cx="17890815" cy="9565470"/>
            <a:chOff x="0" y="0"/>
            <a:chExt cx="4711984" cy="2519301"/>
          </a:xfrm>
        </p:grpSpPr>
        <p:sp>
          <p:nvSpPr>
            <p:cNvPr id="3" name="Freeform 3"/>
            <p:cNvSpPr/>
            <p:nvPr/>
          </p:nvSpPr>
          <p:spPr>
            <a:xfrm>
              <a:off x="0" y="0"/>
              <a:ext cx="4711984" cy="2519301"/>
            </a:xfrm>
            <a:custGeom>
              <a:avLst/>
              <a:gdLst/>
              <a:ahLst/>
              <a:cxnLst/>
              <a:rect l="l" t="t" r="r" b="b"/>
              <a:pathLst>
                <a:path w="4711984" h="2519301">
                  <a:moveTo>
                    <a:pt x="8655" y="0"/>
                  </a:moveTo>
                  <a:lnTo>
                    <a:pt x="4703330" y="0"/>
                  </a:lnTo>
                  <a:cubicBezTo>
                    <a:pt x="4708109" y="0"/>
                    <a:pt x="4711984" y="3875"/>
                    <a:pt x="4711984" y="8655"/>
                  </a:cubicBezTo>
                  <a:lnTo>
                    <a:pt x="4711984" y="2510646"/>
                  </a:lnTo>
                  <a:cubicBezTo>
                    <a:pt x="4711984" y="2512942"/>
                    <a:pt x="4711072" y="2515143"/>
                    <a:pt x="4709449" y="2516766"/>
                  </a:cubicBezTo>
                  <a:cubicBezTo>
                    <a:pt x="4707826" y="2518389"/>
                    <a:pt x="4705625" y="2519301"/>
                    <a:pt x="4703330" y="2519301"/>
                  </a:cubicBezTo>
                  <a:lnTo>
                    <a:pt x="8655" y="2519301"/>
                  </a:lnTo>
                  <a:cubicBezTo>
                    <a:pt x="6359" y="2519301"/>
                    <a:pt x="4158" y="2518389"/>
                    <a:pt x="2535" y="2516766"/>
                  </a:cubicBezTo>
                  <a:cubicBezTo>
                    <a:pt x="912" y="2515143"/>
                    <a:pt x="0" y="2512942"/>
                    <a:pt x="0" y="2510646"/>
                  </a:cubicBezTo>
                  <a:lnTo>
                    <a:pt x="0" y="8655"/>
                  </a:lnTo>
                  <a:cubicBezTo>
                    <a:pt x="0" y="6359"/>
                    <a:pt x="912" y="4158"/>
                    <a:pt x="2535" y="2535"/>
                  </a:cubicBezTo>
                  <a:cubicBezTo>
                    <a:pt x="4158" y="912"/>
                    <a:pt x="6359" y="0"/>
                    <a:pt x="8655" y="0"/>
                  </a:cubicBezTo>
                  <a:close/>
                </a:path>
              </a:pathLst>
            </a:custGeom>
            <a:solidFill>
              <a:srgbClr val="FAEFE0"/>
            </a:solidFill>
          </p:spPr>
          <p:txBody>
            <a:bodyPr/>
            <a:lstStyle/>
            <a:p>
              <a:endParaRPr lang="en-US"/>
            </a:p>
          </p:txBody>
        </p:sp>
        <p:sp>
          <p:nvSpPr>
            <p:cNvPr id="4" name="TextBox 4"/>
            <p:cNvSpPr txBox="1"/>
            <p:nvPr/>
          </p:nvSpPr>
          <p:spPr>
            <a:xfrm>
              <a:off x="0" y="-47625"/>
              <a:ext cx="4711984" cy="2566926"/>
            </a:xfrm>
            <a:prstGeom prst="rect">
              <a:avLst/>
            </a:prstGeom>
          </p:spPr>
          <p:txBody>
            <a:bodyPr lIns="50800" tIns="50800" rIns="50800" bIns="50800" rtlCol="0" anchor="ctr"/>
            <a:lstStyle/>
            <a:p>
              <a:pPr algn="ctr">
                <a:lnSpc>
                  <a:spcPts val="3499"/>
                </a:lnSpc>
              </a:pPr>
              <a:endParaRPr/>
            </a:p>
            <a:p>
              <a:pPr algn="ctr">
                <a:lnSpc>
                  <a:spcPts val="3499"/>
                </a:lnSpc>
              </a:pPr>
              <a:endParaRPr/>
            </a:p>
            <a:p>
              <a:pPr algn="ctr">
                <a:lnSpc>
                  <a:spcPts val="3499"/>
                </a:lnSpc>
              </a:pPr>
              <a:endParaRPr/>
            </a:p>
          </p:txBody>
        </p:sp>
      </p:grpSp>
      <p:sp>
        <p:nvSpPr>
          <p:cNvPr id="5" name="TextBox 5"/>
          <p:cNvSpPr txBox="1"/>
          <p:nvPr/>
        </p:nvSpPr>
        <p:spPr>
          <a:xfrm>
            <a:off x="786131" y="513165"/>
            <a:ext cx="14032647" cy="1094101"/>
          </a:xfrm>
          <a:prstGeom prst="rect">
            <a:avLst/>
          </a:prstGeom>
        </p:spPr>
        <p:txBody>
          <a:bodyPr lIns="0" tIns="0" rIns="0" bIns="0" rtlCol="0" anchor="t">
            <a:spAutoFit/>
          </a:bodyPr>
          <a:lstStyle/>
          <a:p>
            <a:pPr algn="l">
              <a:lnSpc>
                <a:spcPts val="8199"/>
              </a:lnSpc>
            </a:pPr>
            <a:r>
              <a:rPr lang="en-US" sz="8199" spc="-614">
                <a:solidFill>
                  <a:srgbClr val="0DAF0A"/>
                </a:solidFill>
                <a:latin typeface="Nunito Bold"/>
                <a:ea typeface="Nunito Bold"/>
                <a:cs typeface="Nunito Bold"/>
                <a:sym typeface="Nunito Bold"/>
              </a:rPr>
              <a:t>Prescription Drug Coverage </a:t>
            </a:r>
          </a:p>
        </p:txBody>
      </p:sp>
      <p:sp>
        <p:nvSpPr>
          <p:cNvPr id="6" name="TextBox 6"/>
          <p:cNvSpPr txBox="1"/>
          <p:nvPr/>
        </p:nvSpPr>
        <p:spPr>
          <a:xfrm>
            <a:off x="786131" y="1667461"/>
            <a:ext cx="7822146" cy="396240"/>
          </a:xfrm>
          <a:prstGeom prst="rect">
            <a:avLst/>
          </a:prstGeom>
        </p:spPr>
        <p:txBody>
          <a:bodyPr lIns="0" tIns="0" rIns="0" bIns="0" rtlCol="0" anchor="t">
            <a:spAutoFit/>
          </a:bodyPr>
          <a:lstStyle/>
          <a:p>
            <a:pPr algn="l">
              <a:lnSpc>
                <a:spcPts val="3359"/>
              </a:lnSpc>
              <a:spcBef>
                <a:spcPct val="0"/>
              </a:spcBef>
            </a:pPr>
            <a:r>
              <a:rPr lang="en-US" sz="2399" spc="-119">
                <a:solidFill>
                  <a:srgbClr val="000000"/>
                </a:solidFill>
                <a:latin typeface="Nunito Bold"/>
                <a:ea typeface="Nunito Bold"/>
                <a:cs typeface="Nunito Bold"/>
                <a:sym typeface="Nunito Bold"/>
              </a:rPr>
              <a:t>How to Save Money on Drug Costs </a:t>
            </a:r>
          </a:p>
        </p:txBody>
      </p:sp>
      <p:sp>
        <p:nvSpPr>
          <p:cNvPr id="7" name="Freeform 7"/>
          <p:cNvSpPr/>
          <p:nvPr/>
        </p:nvSpPr>
        <p:spPr>
          <a:xfrm>
            <a:off x="14403242" y="6250623"/>
            <a:ext cx="2148036" cy="3330288"/>
          </a:xfrm>
          <a:custGeom>
            <a:avLst/>
            <a:gdLst/>
            <a:ahLst/>
            <a:cxnLst/>
            <a:rect l="l" t="t" r="r" b="b"/>
            <a:pathLst>
              <a:path w="2148036" h="3330288">
                <a:moveTo>
                  <a:pt x="0" y="0"/>
                </a:moveTo>
                <a:lnTo>
                  <a:pt x="2148035" y="0"/>
                </a:lnTo>
                <a:lnTo>
                  <a:pt x="2148035" y="3330287"/>
                </a:lnTo>
                <a:lnTo>
                  <a:pt x="0" y="33302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TextBox 8"/>
          <p:cNvSpPr txBox="1"/>
          <p:nvPr/>
        </p:nvSpPr>
        <p:spPr>
          <a:xfrm>
            <a:off x="2682909" y="2923879"/>
            <a:ext cx="6028910" cy="1261745"/>
          </a:xfrm>
          <a:prstGeom prst="rect">
            <a:avLst/>
          </a:prstGeom>
        </p:spPr>
        <p:txBody>
          <a:bodyPr lIns="0" tIns="0" rIns="0" bIns="0" rtlCol="0" anchor="t">
            <a:spAutoFit/>
          </a:bodyPr>
          <a:lstStyle/>
          <a:p>
            <a:pPr algn="l">
              <a:lnSpc>
                <a:spcPts val="2530"/>
              </a:lnSpc>
            </a:pPr>
            <a:r>
              <a:rPr lang="en-US" sz="2200" spc="22">
                <a:solidFill>
                  <a:srgbClr val="0DAF0A"/>
                </a:solidFill>
                <a:latin typeface="Nunito Bold"/>
                <a:ea typeface="Nunito Bold"/>
                <a:cs typeface="Nunito Bold"/>
                <a:sym typeface="Nunito Bold"/>
              </a:rPr>
              <a:t>Apply for “Extra Help”  </a:t>
            </a:r>
          </a:p>
          <a:p>
            <a:pPr algn="l">
              <a:lnSpc>
                <a:spcPts val="2530"/>
              </a:lnSpc>
              <a:spcBef>
                <a:spcPct val="0"/>
              </a:spcBef>
            </a:pPr>
            <a:r>
              <a:rPr lang="en-US" sz="2200" spc="22">
                <a:solidFill>
                  <a:srgbClr val="000000"/>
                </a:solidFill>
                <a:latin typeface="Nunito"/>
                <a:ea typeface="Nunito"/>
                <a:cs typeface="Nunito"/>
                <a:sym typeface="Nunito"/>
              </a:rPr>
              <a:t>Medicare provides “Extra Help” to help pay Part D premiums, deductibles and copays for people who have limited income and resources</a:t>
            </a:r>
          </a:p>
        </p:txBody>
      </p:sp>
      <p:sp>
        <p:nvSpPr>
          <p:cNvPr id="9" name="Freeform 9"/>
          <p:cNvSpPr/>
          <p:nvPr/>
        </p:nvSpPr>
        <p:spPr>
          <a:xfrm>
            <a:off x="786131" y="2914354"/>
            <a:ext cx="1537338" cy="1537338"/>
          </a:xfrm>
          <a:custGeom>
            <a:avLst/>
            <a:gdLst/>
            <a:ahLst/>
            <a:cxnLst/>
            <a:rect l="l" t="t" r="r" b="b"/>
            <a:pathLst>
              <a:path w="1537338" h="1537338">
                <a:moveTo>
                  <a:pt x="0" y="0"/>
                </a:moveTo>
                <a:lnTo>
                  <a:pt x="1537338" y="0"/>
                </a:lnTo>
                <a:lnTo>
                  <a:pt x="1537338" y="1537339"/>
                </a:lnTo>
                <a:lnTo>
                  <a:pt x="0" y="15373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786131" y="5143500"/>
            <a:ext cx="1537338" cy="1537338"/>
          </a:xfrm>
          <a:custGeom>
            <a:avLst/>
            <a:gdLst/>
            <a:ahLst/>
            <a:cxnLst/>
            <a:rect l="l" t="t" r="r" b="b"/>
            <a:pathLst>
              <a:path w="1537338" h="1537338">
                <a:moveTo>
                  <a:pt x="0" y="0"/>
                </a:moveTo>
                <a:lnTo>
                  <a:pt x="1537338" y="0"/>
                </a:lnTo>
                <a:lnTo>
                  <a:pt x="1537338" y="1537338"/>
                </a:lnTo>
                <a:lnTo>
                  <a:pt x="0" y="15373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TextBox 11"/>
          <p:cNvSpPr txBox="1"/>
          <p:nvPr/>
        </p:nvSpPr>
        <p:spPr>
          <a:xfrm>
            <a:off x="2594791" y="5153025"/>
            <a:ext cx="6549209" cy="2204720"/>
          </a:xfrm>
          <a:prstGeom prst="rect">
            <a:avLst/>
          </a:prstGeom>
        </p:spPr>
        <p:txBody>
          <a:bodyPr lIns="0" tIns="0" rIns="0" bIns="0" rtlCol="0" anchor="t">
            <a:spAutoFit/>
          </a:bodyPr>
          <a:lstStyle/>
          <a:p>
            <a:pPr algn="l">
              <a:lnSpc>
                <a:spcPts val="2530"/>
              </a:lnSpc>
            </a:pPr>
            <a:r>
              <a:rPr lang="en-US" sz="2200" spc="22">
                <a:solidFill>
                  <a:srgbClr val="0DAF0A"/>
                </a:solidFill>
                <a:latin typeface="Nunito Bold"/>
                <a:ea typeface="Nunito Bold"/>
                <a:cs typeface="Nunito Bold"/>
                <a:sym typeface="Nunito Bold"/>
              </a:rPr>
              <a:t>Mail-Order/90-day supply   </a:t>
            </a:r>
          </a:p>
          <a:p>
            <a:pPr algn="l">
              <a:lnSpc>
                <a:spcPts val="2530"/>
              </a:lnSpc>
            </a:pPr>
            <a:r>
              <a:rPr lang="en-US" sz="2200" spc="22">
                <a:solidFill>
                  <a:srgbClr val="000000"/>
                </a:solidFill>
                <a:latin typeface="Nunito"/>
                <a:ea typeface="Nunito"/>
                <a:cs typeface="Nunito"/>
                <a:sym typeface="Nunito"/>
              </a:rPr>
              <a:t>You can receive a 3-month supply of your Maintenace medications, delivered right to your doorstep, for only 2 copays.</a:t>
            </a:r>
          </a:p>
          <a:p>
            <a:pPr marL="474983" lvl="1" indent="-237491" algn="l">
              <a:lnSpc>
                <a:spcPts val="2530"/>
              </a:lnSpc>
              <a:buFont typeface="Arial"/>
              <a:buChar char="•"/>
            </a:pPr>
            <a:r>
              <a:rPr lang="en-US" sz="2200" spc="22">
                <a:solidFill>
                  <a:srgbClr val="000000"/>
                </a:solidFill>
                <a:latin typeface="Nunito"/>
                <a:ea typeface="Nunito"/>
                <a:cs typeface="Nunito"/>
                <a:sym typeface="Nunito"/>
              </a:rPr>
              <a:t>90-day supply also available at retail pharmacy </a:t>
            </a:r>
          </a:p>
          <a:p>
            <a:pPr marL="474983" lvl="1" indent="-237491" algn="l">
              <a:lnSpc>
                <a:spcPts val="2530"/>
              </a:lnSpc>
              <a:spcBef>
                <a:spcPct val="0"/>
              </a:spcBef>
              <a:buFont typeface="Arial"/>
              <a:buChar char="•"/>
            </a:pPr>
            <a:r>
              <a:rPr lang="en-US" sz="2200" spc="22">
                <a:solidFill>
                  <a:srgbClr val="000000"/>
                </a:solidFill>
                <a:latin typeface="Nunito"/>
                <a:ea typeface="Nunito"/>
                <a:cs typeface="Nunito"/>
                <a:sym typeface="Nunito"/>
              </a:rPr>
              <a:t>Ask your doctor to write </a:t>
            </a:r>
            <a:r>
              <a:rPr lang="en-US" sz="2200" spc="22">
                <a:solidFill>
                  <a:srgbClr val="000000"/>
                </a:solidFill>
                <a:latin typeface="Nunito Bold"/>
                <a:ea typeface="Nunito Bold"/>
                <a:cs typeface="Nunito Bold"/>
                <a:sym typeface="Nunito Bold"/>
              </a:rPr>
              <a:t>100-day supply Rx</a:t>
            </a:r>
          </a:p>
        </p:txBody>
      </p:sp>
      <p:sp>
        <p:nvSpPr>
          <p:cNvPr id="12" name="TextBox 12"/>
          <p:cNvSpPr txBox="1"/>
          <p:nvPr/>
        </p:nvSpPr>
        <p:spPr>
          <a:xfrm>
            <a:off x="2594791" y="7900670"/>
            <a:ext cx="6549209" cy="947420"/>
          </a:xfrm>
          <a:prstGeom prst="rect">
            <a:avLst/>
          </a:prstGeom>
        </p:spPr>
        <p:txBody>
          <a:bodyPr lIns="0" tIns="0" rIns="0" bIns="0" rtlCol="0" anchor="t">
            <a:spAutoFit/>
          </a:bodyPr>
          <a:lstStyle/>
          <a:p>
            <a:pPr algn="l">
              <a:lnSpc>
                <a:spcPts val="2530"/>
              </a:lnSpc>
            </a:pPr>
            <a:r>
              <a:rPr lang="en-US" sz="2200" spc="22">
                <a:solidFill>
                  <a:srgbClr val="0DAF0A"/>
                </a:solidFill>
                <a:latin typeface="Nunito Bold"/>
                <a:ea typeface="Nunito Bold"/>
                <a:cs typeface="Nunito Bold"/>
                <a:sym typeface="Nunito Bold"/>
              </a:rPr>
              <a:t>Switch to a Generic Drug </a:t>
            </a:r>
          </a:p>
          <a:p>
            <a:pPr algn="l">
              <a:lnSpc>
                <a:spcPts val="2530"/>
              </a:lnSpc>
              <a:spcBef>
                <a:spcPct val="0"/>
              </a:spcBef>
            </a:pPr>
            <a:r>
              <a:rPr lang="en-US" sz="2200" spc="22">
                <a:solidFill>
                  <a:srgbClr val="000000"/>
                </a:solidFill>
                <a:latin typeface="Nunito"/>
                <a:ea typeface="Nunito"/>
                <a:cs typeface="Nunito"/>
                <a:sym typeface="Nunito"/>
              </a:rPr>
              <a:t>Talk to your doctor about possible alternatives that may be a good fit for you</a:t>
            </a:r>
          </a:p>
        </p:txBody>
      </p:sp>
      <p:sp>
        <p:nvSpPr>
          <p:cNvPr id="13" name="Freeform 13"/>
          <p:cNvSpPr/>
          <p:nvPr/>
        </p:nvSpPr>
        <p:spPr>
          <a:xfrm>
            <a:off x="786131" y="7413926"/>
            <a:ext cx="1537338" cy="1537338"/>
          </a:xfrm>
          <a:custGeom>
            <a:avLst/>
            <a:gdLst/>
            <a:ahLst/>
            <a:cxnLst/>
            <a:rect l="l" t="t" r="r" b="b"/>
            <a:pathLst>
              <a:path w="1537338" h="1537338">
                <a:moveTo>
                  <a:pt x="0" y="0"/>
                </a:moveTo>
                <a:lnTo>
                  <a:pt x="1537338" y="0"/>
                </a:lnTo>
                <a:lnTo>
                  <a:pt x="1537338" y="1537339"/>
                </a:lnTo>
                <a:lnTo>
                  <a:pt x="0" y="15373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4" name="Freeform 14"/>
          <p:cNvSpPr/>
          <p:nvPr/>
        </p:nvSpPr>
        <p:spPr>
          <a:xfrm>
            <a:off x="8934802" y="2751947"/>
            <a:ext cx="1537338" cy="1537338"/>
          </a:xfrm>
          <a:custGeom>
            <a:avLst/>
            <a:gdLst/>
            <a:ahLst/>
            <a:cxnLst/>
            <a:rect l="l" t="t" r="r" b="b"/>
            <a:pathLst>
              <a:path w="1537338" h="1537338">
                <a:moveTo>
                  <a:pt x="0" y="0"/>
                </a:moveTo>
                <a:lnTo>
                  <a:pt x="1537338" y="0"/>
                </a:lnTo>
                <a:lnTo>
                  <a:pt x="1537338" y="1537339"/>
                </a:lnTo>
                <a:lnTo>
                  <a:pt x="0" y="153733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5" name="TextBox 15"/>
          <p:cNvSpPr txBox="1"/>
          <p:nvPr/>
        </p:nvSpPr>
        <p:spPr>
          <a:xfrm>
            <a:off x="10834090" y="2761472"/>
            <a:ext cx="6028910" cy="1607491"/>
          </a:xfrm>
          <a:prstGeom prst="rect">
            <a:avLst/>
          </a:prstGeom>
        </p:spPr>
        <p:txBody>
          <a:bodyPr lIns="0" tIns="0" rIns="0" bIns="0" rtlCol="0" anchor="t">
            <a:spAutoFit/>
          </a:bodyPr>
          <a:lstStyle/>
          <a:p>
            <a:pPr algn="l">
              <a:lnSpc>
                <a:spcPts val="2530"/>
              </a:lnSpc>
            </a:pPr>
            <a:r>
              <a:rPr lang="en-US" sz="2200" spc="22" dirty="0">
                <a:solidFill>
                  <a:srgbClr val="0DAF0A"/>
                </a:solidFill>
                <a:latin typeface="Nunito Bold"/>
                <a:ea typeface="Nunito Bold"/>
                <a:cs typeface="Nunito Bold"/>
                <a:sym typeface="Nunito Bold"/>
              </a:rPr>
              <a:t>Switch to a Formulary Drug or cheaper alternatives </a:t>
            </a:r>
          </a:p>
          <a:p>
            <a:pPr algn="l">
              <a:lnSpc>
                <a:spcPts val="2530"/>
              </a:lnSpc>
              <a:spcBef>
                <a:spcPct val="0"/>
              </a:spcBef>
            </a:pPr>
            <a:r>
              <a:rPr lang="en-US" sz="2200" spc="22" dirty="0">
                <a:solidFill>
                  <a:srgbClr val="000000"/>
                </a:solidFill>
                <a:latin typeface="Nunito"/>
                <a:ea typeface="Nunito"/>
                <a:cs typeface="Nunito"/>
                <a:sym typeface="Nunito"/>
              </a:rPr>
              <a:t>Speak to an </a:t>
            </a:r>
            <a:r>
              <a:rPr lang="en-US" sz="2200" spc="22" dirty="0">
                <a:solidFill>
                  <a:srgbClr val="000000"/>
                </a:solidFill>
                <a:latin typeface="Nunito Bold"/>
                <a:ea typeface="Nunito Bold"/>
                <a:cs typeface="Nunito Bold"/>
                <a:sym typeface="Nunito Bold"/>
              </a:rPr>
              <a:t>ATRIO Pharmacy Team Representative</a:t>
            </a:r>
            <a:r>
              <a:rPr lang="en-US" sz="2200" spc="22" dirty="0">
                <a:solidFill>
                  <a:srgbClr val="000000"/>
                </a:solidFill>
                <a:latin typeface="Nunito"/>
                <a:ea typeface="Nunito"/>
                <a:cs typeface="Nunito"/>
                <a:sym typeface="Nunito"/>
              </a:rPr>
              <a:t> to see if a cheaper formulary alternative is available for you  </a:t>
            </a:r>
          </a:p>
        </p:txBody>
      </p:sp>
      <p:sp>
        <p:nvSpPr>
          <p:cNvPr id="16" name="Freeform 16"/>
          <p:cNvSpPr/>
          <p:nvPr/>
        </p:nvSpPr>
        <p:spPr>
          <a:xfrm>
            <a:off x="8934802" y="5143500"/>
            <a:ext cx="1537338" cy="1537338"/>
          </a:xfrm>
          <a:custGeom>
            <a:avLst/>
            <a:gdLst/>
            <a:ahLst/>
            <a:cxnLst/>
            <a:rect l="l" t="t" r="r" b="b"/>
            <a:pathLst>
              <a:path w="1537338" h="1537338">
                <a:moveTo>
                  <a:pt x="0" y="0"/>
                </a:moveTo>
                <a:lnTo>
                  <a:pt x="1537338" y="0"/>
                </a:lnTo>
                <a:lnTo>
                  <a:pt x="1537338" y="1537338"/>
                </a:lnTo>
                <a:lnTo>
                  <a:pt x="0" y="153733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7" name="TextBox 17"/>
          <p:cNvSpPr txBox="1"/>
          <p:nvPr/>
        </p:nvSpPr>
        <p:spPr>
          <a:xfrm>
            <a:off x="10834090" y="4985510"/>
            <a:ext cx="6028910" cy="1286891"/>
          </a:xfrm>
          <a:prstGeom prst="rect">
            <a:avLst/>
          </a:prstGeom>
        </p:spPr>
        <p:txBody>
          <a:bodyPr lIns="0" tIns="0" rIns="0" bIns="0" rtlCol="0" anchor="t">
            <a:spAutoFit/>
          </a:bodyPr>
          <a:lstStyle/>
          <a:p>
            <a:pPr algn="l">
              <a:lnSpc>
                <a:spcPts val="2530"/>
              </a:lnSpc>
            </a:pPr>
            <a:r>
              <a:rPr lang="en-US" sz="2200" spc="22" dirty="0">
                <a:solidFill>
                  <a:srgbClr val="0DAF0A"/>
                </a:solidFill>
                <a:latin typeface="Nunito Bold"/>
                <a:ea typeface="Nunito Bold"/>
                <a:cs typeface="Nunito Bold"/>
                <a:sym typeface="Nunito Bold"/>
              </a:rPr>
              <a:t>Patient Assistant Program or manufacturer coupon</a:t>
            </a:r>
          </a:p>
          <a:p>
            <a:pPr algn="l">
              <a:lnSpc>
                <a:spcPts val="2530"/>
              </a:lnSpc>
              <a:spcBef>
                <a:spcPct val="0"/>
              </a:spcBef>
            </a:pPr>
            <a:r>
              <a:rPr lang="en-US" sz="2200" spc="22" dirty="0">
                <a:solidFill>
                  <a:srgbClr val="000000"/>
                </a:solidFill>
                <a:latin typeface="Nunito"/>
                <a:ea typeface="Nunito"/>
                <a:cs typeface="Nunito"/>
                <a:sym typeface="Nunito"/>
              </a:rPr>
              <a:t>This may depend on the drug, your income or state regulations</a:t>
            </a:r>
          </a:p>
        </p:txBody>
      </p:sp>
      <p:sp>
        <p:nvSpPr>
          <p:cNvPr id="18" name="TextBox 18"/>
          <p:cNvSpPr txBox="1"/>
          <p:nvPr/>
        </p:nvSpPr>
        <p:spPr>
          <a:xfrm>
            <a:off x="10944450" y="6983080"/>
            <a:ext cx="3139078" cy="2408555"/>
          </a:xfrm>
          <a:prstGeom prst="rect">
            <a:avLst/>
          </a:prstGeom>
        </p:spPr>
        <p:txBody>
          <a:bodyPr lIns="0" tIns="0" rIns="0" bIns="0" rtlCol="0" anchor="t">
            <a:spAutoFit/>
          </a:bodyPr>
          <a:lstStyle/>
          <a:p>
            <a:pPr algn="l">
              <a:lnSpc>
                <a:spcPts val="3219"/>
              </a:lnSpc>
              <a:spcBef>
                <a:spcPct val="0"/>
              </a:spcBef>
            </a:pPr>
            <a:r>
              <a:rPr lang="en-US" sz="2799" spc="27">
                <a:solidFill>
                  <a:srgbClr val="000000"/>
                </a:solidFill>
                <a:latin typeface="Nunito Bold"/>
                <a:ea typeface="Nunito Bold"/>
                <a:cs typeface="Nunito Bold"/>
                <a:sym typeface="Nunito Bold"/>
              </a:rPr>
              <a:t>You can access your drug list by visiting </a:t>
            </a:r>
            <a:r>
              <a:rPr lang="en-US" sz="2799" spc="27">
                <a:solidFill>
                  <a:srgbClr val="0DAF0A"/>
                </a:solidFill>
                <a:latin typeface="Nunito Bold"/>
                <a:ea typeface="Nunito Bold"/>
                <a:cs typeface="Nunito Bold"/>
                <a:sym typeface="Nunito Bold"/>
              </a:rPr>
              <a:t>atriohp.com</a:t>
            </a:r>
            <a:r>
              <a:rPr lang="en-US" sz="2799" spc="27">
                <a:solidFill>
                  <a:srgbClr val="000000"/>
                </a:solidFill>
                <a:latin typeface="Nunito Bold"/>
                <a:ea typeface="Nunito Bold"/>
                <a:cs typeface="Nunito Bold"/>
                <a:sym typeface="Nunito Bold"/>
              </a:rPr>
              <a:t> or calling Member Services</a:t>
            </a:r>
          </a:p>
        </p:txBody>
      </p:sp>
      <p:sp>
        <p:nvSpPr>
          <p:cNvPr id="19" name="Freeform 19"/>
          <p:cNvSpPr/>
          <p:nvPr/>
        </p:nvSpPr>
        <p:spPr>
          <a:xfrm>
            <a:off x="14818777" y="610971"/>
            <a:ext cx="2828002" cy="1647505"/>
          </a:xfrm>
          <a:custGeom>
            <a:avLst/>
            <a:gdLst/>
            <a:ahLst/>
            <a:cxnLst/>
            <a:rect l="l" t="t" r="r" b="b"/>
            <a:pathLst>
              <a:path w="2828002" h="1647505">
                <a:moveTo>
                  <a:pt x="0" y="0"/>
                </a:moveTo>
                <a:lnTo>
                  <a:pt x="2828002" y="0"/>
                </a:lnTo>
                <a:lnTo>
                  <a:pt x="2828002" y="1647505"/>
                </a:lnTo>
                <a:lnTo>
                  <a:pt x="0" y="1647505"/>
                </a:lnTo>
                <a:lnTo>
                  <a:pt x="0" y="0"/>
                </a:lnTo>
                <a:close/>
              </a:path>
            </a:pathLst>
          </a:custGeom>
          <a:blipFill>
            <a:blip r:embed="rId6"/>
            <a:stretch>
              <a:fillRect/>
            </a:stretch>
          </a:blipFill>
        </p:spPr>
        <p:txBody>
          <a:bodyPr/>
          <a:lstStyle/>
          <a:p>
            <a:endParaRPr lang="en-US"/>
          </a:p>
        </p:txBody>
      </p:sp>
      <p:sp>
        <p:nvSpPr>
          <p:cNvPr id="20" name="TextBox 20"/>
          <p:cNvSpPr txBox="1"/>
          <p:nvPr/>
        </p:nvSpPr>
        <p:spPr>
          <a:xfrm>
            <a:off x="113590" y="9946010"/>
            <a:ext cx="3615555" cy="198119"/>
          </a:xfrm>
          <a:prstGeom prst="rect">
            <a:avLst/>
          </a:prstGeom>
        </p:spPr>
        <p:txBody>
          <a:bodyPr lIns="0" tIns="0" rIns="0" bIns="0" rtlCol="0" anchor="t">
            <a:spAutoFit/>
          </a:bodyPr>
          <a:lstStyle/>
          <a:p>
            <a:pPr algn="ctr">
              <a:lnSpc>
                <a:spcPts val="1680"/>
              </a:lnSpc>
            </a:pPr>
            <a:r>
              <a:rPr lang="en-US" sz="1200">
                <a:solidFill>
                  <a:srgbClr val="FFFFFF"/>
                </a:solidFill>
                <a:latin typeface="Canva Sans"/>
                <a:ea typeface="Canva Sans"/>
                <a:cs typeface="Canva Sans"/>
                <a:sym typeface="Canva Sans"/>
              </a:rPr>
              <a:t>Confidential - Not Intended for Distribution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5A65"/>
        </a:solidFill>
        <a:effectLst/>
      </p:bgPr>
    </p:bg>
    <p:spTree>
      <p:nvGrpSpPr>
        <p:cNvPr id="1" name=""/>
        <p:cNvGrpSpPr/>
        <p:nvPr/>
      </p:nvGrpSpPr>
      <p:grpSpPr>
        <a:xfrm>
          <a:off x="0" y="0"/>
          <a:ext cx="0" cy="0"/>
          <a:chOff x="0" y="0"/>
          <a:chExt cx="0" cy="0"/>
        </a:xfrm>
      </p:grpSpPr>
      <p:grpSp>
        <p:nvGrpSpPr>
          <p:cNvPr id="2" name="Group 2"/>
          <p:cNvGrpSpPr/>
          <p:nvPr/>
        </p:nvGrpSpPr>
        <p:grpSpPr>
          <a:xfrm>
            <a:off x="455604" y="360765"/>
            <a:ext cx="17376791" cy="9565470"/>
            <a:chOff x="0" y="0"/>
            <a:chExt cx="4576603" cy="2519301"/>
          </a:xfrm>
        </p:grpSpPr>
        <p:sp>
          <p:nvSpPr>
            <p:cNvPr id="3" name="Freeform 3"/>
            <p:cNvSpPr/>
            <p:nvPr/>
          </p:nvSpPr>
          <p:spPr>
            <a:xfrm>
              <a:off x="0" y="0"/>
              <a:ext cx="4576604" cy="2519301"/>
            </a:xfrm>
            <a:custGeom>
              <a:avLst/>
              <a:gdLst/>
              <a:ahLst/>
              <a:cxnLst/>
              <a:rect l="l" t="t" r="r" b="b"/>
              <a:pathLst>
                <a:path w="4576604" h="2519301">
                  <a:moveTo>
                    <a:pt x="8911" y="0"/>
                  </a:moveTo>
                  <a:lnTo>
                    <a:pt x="4567693" y="0"/>
                  </a:lnTo>
                  <a:cubicBezTo>
                    <a:pt x="4570056" y="0"/>
                    <a:pt x="4572323" y="939"/>
                    <a:pt x="4573994" y="2610"/>
                  </a:cubicBezTo>
                  <a:cubicBezTo>
                    <a:pt x="4575665" y="4281"/>
                    <a:pt x="4576604" y="6547"/>
                    <a:pt x="4576604" y="8911"/>
                  </a:cubicBezTo>
                  <a:lnTo>
                    <a:pt x="4576604" y="2510390"/>
                  </a:lnTo>
                  <a:cubicBezTo>
                    <a:pt x="4576604" y="2512753"/>
                    <a:pt x="4575665" y="2515020"/>
                    <a:pt x="4573994" y="2516691"/>
                  </a:cubicBezTo>
                  <a:cubicBezTo>
                    <a:pt x="4572323" y="2518362"/>
                    <a:pt x="4570056" y="2519301"/>
                    <a:pt x="4567693" y="2519301"/>
                  </a:cubicBezTo>
                  <a:lnTo>
                    <a:pt x="8911" y="2519301"/>
                  </a:lnTo>
                  <a:cubicBezTo>
                    <a:pt x="6547" y="2519301"/>
                    <a:pt x="4281" y="2518362"/>
                    <a:pt x="2610" y="2516691"/>
                  </a:cubicBezTo>
                  <a:cubicBezTo>
                    <a:pt x="939" y="2515020"/>
                    <a:pt x="0" y="2512753"/>
                    <a:pt x="0" y="2510390"/>
                  </a:cubicBezTo>
                  <a:lnTo>
                    <a:pt x="0" y="8911"/>
                  </a:lnTo>
                  <a:cubicBezTo>
                    <a:pt x="0" y="6547"/>
                    <a:pt x="939" y="4281"/>
                    <a:pt x="2610" y="2610"/>
                  </a:cubicBezTo>
                  <a:cubicBezTo>
                    <a:pt x="4281" y="939"/>
                    <a:pt x="6547" y="0"/>
                    <a:pt x="8911" y="0"/>
                  </a:cubicBezTo>
                  <a:close/>
                </a:path>
              </a:pathLst>
            </a:custGeom>
            <a:solidFill>
              <a:srgbClr val="FFFFFF"/>
            </a:solidFill>
          </p:spPr>
          <p:txBody>
            <a:bodyPr/>
            <a:lstStyle/>
            <a:p>
              <a:endParaRPr lang="en-US"/>
            </a:p>
          </p:txBody>
        </p:sp>
        <p:sp>
          <p:nvSpPr>
            <p:cNvPr id="4" name="TextBox 4"/>
            <p:cNvSpPr txBox="1"/>
            <p:nvPr/>
          </p:nvSpPr>
          <p:spPr>
            <a:xfrm>
              <a:off x="0" y="-47625"/>
              <a:ext cx="4576603" cy="2566926"/>
            </a:xfrm>
            <a:prstGeom prst="rect">
              <a:avLst/>
            </a:prstGeom>
          </p:spPr>
          <p:txBody>
            <a:bodyPr lIns="50800" tIns="50800" rIns="50800" bIns="50800" rtlCol="0" anchor="ctr"/>
            <a:lstStyle/>
            <a:p>
              <a:pPr algn="ctr">
                <a:lnSpc>
                  <a:spcPts val="3499"/>
                </a:lnSpc>
              </a:pPr>
              <a:endParaRPr/>
            </a:p>
            <a:p>
              <a:pPr algn="ctr">
                <a:lnSpc>
                  <a:spcPts val="3499"/>
                </a:lnSpc>
              </a:pPr>
              <a:endParaRPr/>
            </a:p>
            <a:p>
              <a:pPr algn="ctr">
                <a:lnSpc>
                  <a:spcPts val="3499"/>
                </a:lnSpc>
              </a:pPr>
              <a:endParaRPr/>
            </a:p>
          </p:txBody>
        </p:sp>
      </p:grpSp>
      <p:sp>
        <p:nvSpPr>
          <p:cNvPr id="5" name="Freeform 5"/>
          <p:cNvSpPr/>
          <p:nvPr/>
        </p:nvSpPr>
        <p:spPr>
          <a:xfrm>
            <a:off x="1031913" y="3262385"/>
            <a:ext cx="1537338" cy="1537338"/>
          </a:xfrm>
          <a:custGeom>
            <a:avLst/>
            <a:gdLst/>
            <a:ahLst/>
            <a:cxnLst/>
            <a:rect l="l" t="t" r="r" b="b"/>
            <a:pathLst>
              <a:path w="1537338" h="1537338">
                <a:moveTo>
                  <a:pt x="0" y="0"/>
                </a:moveTo>
                <a:lnTo>
                  <a:pt x="1537339" y="0"/>
                </a:lnTo>
                <a:lnTo>
                  <a:pt x="1537339" y="1537339"/>
                </a:lnTo>
                <a:lnTo>
                  <a:pt x="0" y="1537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2969670" y="4136084"/>
            <a:ext cx="2784354" cy="2684704"/>
          </a:xfrm>
          <a:custGeom>
            <a:avLst/>
            <a:gdLst/>
            <a:ahLst/>
            <a:cxnLst/>
            <a:rect l="l" t="t" r="r" b="b"/>
            <a:pathLst>
              <a:path w="2784354" h="2684704">
                <a:moveTo>
                  <a:pt x="0" y="0"/>
                </a:moveTo>
                <a:lnTo>
                  <a:pt x="2784355" y="0"/>
                </a:lnTo>
                <a:lnTo>
                  <a:pt x="2784355" y="2684704"/>
                </a:lnTo>
                <a:lnTo>
                  <a:pt x="0" y="2684704"/>
                </a:lnTo>
                <a:lnTo>
                  <a:pt x="0" y="0"/>
                </a:lnTo>
                <a:close/>
              </a:path>
            </a:pathLst>
          </a:custGeom>
          <a:blipFill>
            <a:blip r:embed="rId4"/>
            <a:stretch>
              <a:fillRect/>
            </a:stretch>
          </a:blipFill>
        </p:spPr>
        <p:txBody>
          <a:bodyPr/>
          <a:lstStyle/>
          <a:p>
            <a:endParaRPr lang="en-US"/>
          </a:p>
        </p:txBody>
      </p:sp>
      <p:sp>
        <p:nvSpPr>
          <p:cNvPr id="7" name="Freeform 7"/>
          <p:cNvSpPr/>
          <p:nvPr/>
        </p:nvSpPr>
        <p:spPr>
          <a:xfrm>
            <a:off x="4697204" y="4115181"/>
            <a:ext cx="2612611" cy="2703682"/>
          </a:xfrm>
          <a:custGeom>
            <a:avLst/>
            <a:gdLst/>
            <a:ahLst/>
            <a:cxnLst/>
            <a:rect l="l" t="t" r="r" b="b"/>
            <a:pathLst>
              <a:path w="2612611" h="2703682">
                <a:moveTo>
                  <a:pt x="0" y="0"/>
                </a:moveTo>
                <a:lnTo>
                  <a:pt x="2612611" y="0"/>
                </a:lnTo>
                <a:lnTo>
                  <a:pt x="2612611" y="2703683"/>
                </a:lnTo>
                <a:lnTo>
                  <a:pt x="0" y="2703683"/>
                </a:lnTo>
                <a:lnTo>
                  <a:pt x="0" y="0"/>
                </a:lnTo>
                <a:close/>
              </a:path>
            </a:pathLst>
          </a:custGeom>
          <a:blipFill>
            <a:blip r:embed="rId5"/>
            <a:stretch>
              <a:fillRect/>
            </a:stretch>
          </a:blipFill>
        </p:spPr>
        <p:txBody>
          <a:bodyPr/>
          <a:lstStyle/>
          <a:p>
            <a:endParaRPr lang="en-US"/>
          </a:p>
        </p:txBody>
      </p:sp>
      <p:sp>
        <p:nvSpPr>
          <p:cNvPr id="8" name="Freeform 8"/>
          <p:cNvSpPr/>
          <p:nvPr/>
        </p:nvSpPr>
        <p:spPr>
          <a:xfrm>
            <a:off x="11794291" y="4136084"/>
            <a:ext cx="2524421" cy="2507358"/>
          </a:xfrm>
          <a:custGeom>
            <a:avLst/>
            <a:gdLst/>
            <a:ahLst/>
            <a:cxnLst/>
            <a:rect l="l" t="t" r="r" b="b"/>
            <a:pathLst>
              <a:path w="2524421" h="2507358">
                <a:moveTo>
                  <a:pt x="0" y="0"/>
                </a:moveTo>
                <a:lnTo>
                  <a:pt x="2524420" y="0"/>
                </a:lnTo>
                <a:lnTo>
                  <a:pt x="2524420" y="2507358"/>
                </a:lnTo>
                <a:lnTo>
                  <a:pt x="0" y="2507358"/>
                </a:lnTo>
                <a:lnTo>
                  <a:pt x="0" y="0"/>
                </a:lnTo>
                <a:close/>
              </a:path>
            </a:pathLst>
          </a:custGeom>
          <a:blipFill>
            <a:blip r:embed="rId6"/>
            <a:stretch>
              <a:fillRect l="-3283" r="-3283"/>
            </a:stretch>
          </a:blipFill>
        </p:spPr>
        <p:txBody>
          <a:bodyPr/>
          <a:lstStyle/>
          <a:p>
            <a:endParaRPr lang="en-US"/>
          </a:p>
        </p:txBody>
      </p:sp>
      <p:sp>
        <p:nvSpPr>
          <p:cNvPr id="9" name="Freeform 9"/>
          <p:cNvSpPr/>
          <p:nvPr/>
        </p:nvSpPr>
        <p:spPr>
          <a:xfrm>
            <a:off x="14177347" y="4136084"/>
            <a:ext cx="2309751" cy="2309751"/>
          </a:xfrm>
          <a:custGeom>
            <a:avLst/>
            <a:gdLst/>
            <a:ahLst/>
            <a:cxnLst/>
            <a:rect l="l" t="t" r="r" b="b"/>
            <a:pathLst>
              <a:path w="2309751" h="2309751">
                <a:moveTo>
                  <a:pt x="0" y="0"/>
                </a:moveTo>
                <a:lnTo>
                  <a:pt x="2309751" y="0"/>
                </a:lnTo>
                <a:lnTo>
                  <a:pt x="2309751" y="2309751"/>
                </a:lnTo>
                <a:lnTo>
                  <a:pt x="0" y="2309751"/>
                </a:lnTo>
                <a:lnTo>
                  <a:pt x="0" y="0"/>
                </a:lnTo>
                <a:close/>
              </a:path>
            </a:pathLst>
          </a:custGeom>
          <a:blipFill>
            <a:blip r:embed="rId7"/>
            <a:stretch>
              <a:fillRect/>
            </a:stretch>
          </a:blipFill>
        </p:spPr>
        <p:txBody>
          <a:bodyPr/>
          <a:lstStyle/>
          <a:p>
            <a:endParaRPr lang="en-US"/>
          </a:p>
        </p:txBody>
      </p:sp>
      <p:sp>
        <p:nvSpPr>
          <p:cNvPr id="10" name="TextBox 10"/>
          <p:cNvSpPr txBox="1"/>
          <p:nvPr/>
        </p:nvSpPr>
        <p:spPr>
          <a:xfrm>
            <a:off x="1028700" y="400444"/>
            <a:ext cx="14032647" cy="1094101"/>
          </a:xfrm>
          <a:prstGeom prst="rect">
            <a:avLst/>
          </a:prstGeom>
        </p:spPr>
        <p:txBody>
          <a:bodyPr lIns="0" tIns="0" rIns="0" bIns="0" rtlCol="0" anchor="t">
            <a:spAutoFit/>
          </a:bodyPr>
          <a:lstStyle/>
          <a:p>
            <a:pPr algn="l">
              <a:lnSpc>
                <a:spcPts val="8199"/>
              </a:lnSpc>
            </a:pPr>
            <a:r>
              <a:rPr lang="en-US" sz="8199" spc="-614">
                <a:solidFill>
                  <a:srgbClr val="0DAF0A"/>
                </a:solidFill>
                <a:latin typeface="Nunito Bold"/>
                <a:ea typeface="Nunito Bold"/>
                <a:cs typeface="Nunito Bold"/>
                <a:sym typeface="Nunito Bold"/>
              </a:rPr>
              <a:t>Prescription Drug Coverage </a:t>
            </a:r>
          </a:p>
        </p:txBody>
      </p:sp>
      <p:sp>
        <p:nvSpPr>
          <p:cNvPr id="11" name="TextBox 11"/>
          <p:cNvSpPr txBox="1"/>
          <p:nvPr/>
        </p:nvSpPr>
        <p:spPr>
          <a:xfrm>
            <a:off x="1031913" y="1388027"/>
            <a:ext cx="7822146" cy="396240"/>
          </a:xfrm>
          <a:prstGeom prst="rect">
            <a:avLst/>
          </a:prstGeom>
        </p:spPr>
        <p:txBody>
          <a:bodyPr lIns="0" tIns="0" rIns="0" bIns="0" rtlCol="0" anchor="t">
            <a:spAutoFit/>
          </a:bodyPr>
          <a:lstStyle/>
          <a:p>
            <a:pPr algn="l">
              <a:lnSpc>
                <a:spcPts val="3359"/>
              </a:lnSpc>
              <a:spcBef>
                <a:spcPct val="0"/>
              </a:spcBef>
            </a:pPr>
            <a:r>
              <a:rPr lang="en-US" sz="2399" spc="-119">
                <a:solidFill>
                  <a:srgbClr val="000000"/>
                </a:solidFill>
                <a:latin typeface="Nunito Bold"/>
                <a:ea typeface="Nunito Bold"/>
                <a:cs typeface="Nunito Bold"/>
                <a:sym typeface="Nunito Bold"/>
              </a:rPr>
              <a:t>Diabetes Meters &amp; Test Strips</a:t>
            </a:r>
          </a:p>
        </p:txBody>
      </p:sp>
      <p:sp>
        <p:nvSpPr>
          <p:cNvPr id="12" name="TextBox 12"/>
          <p:cNvSpPr txBox="1"/>
          <p:nvPr/>
        </p:nvSpPr>
        <p:spPr>
          <a:xfrm>
            <a:off x="1028700" y="1951745"/>
            <a:ext cx="16003205" cy="815340"/>
          </a:xfrm>
          <a:prstGeom prst="rect">
            <a:avLst/>
          </a:prstGeom>
        </p:spPr>
        <p:txBody>
          <a:bodyPr lIns="0" tIns="0" rIns="0" bIns="0" rtlCol="0" anchor="t">
            <a:spAutoFit/>
          </a:bodyPr>
          <a:lstStyle/>
          <a:p>
            <a:pPr algn="l">
              <a:lnSpc>
                <a:spcPts val="3359"/>
              </a:lnSpc>
              <a:spcBef>
                <a:spcPct val="0"/>
              </a:spcBef>
            </a:pPr>
            <a:r>
              <a:rPr lang="en-US" sz="2399" spc="-119">
                <a:solidFill>
                  <a:srgbClr val="000000"/>
                </a:solidFill>
                <a:latin typeface="Nunito Bold"/>
                <a:ea typeface="Nunito Bold"/>
                <a:cs typeface="Nunito Bold"/>
                <a:sym typeface="Nunito Bold"/>
              </a:rPr>
              <a:t>OneTouch® (LifeScan) or Freestyle® (Abbott) are ATRIO preferred choices</a:t>
            </a:r>
            <a:r>
              <a:rPr lang="en-US" sz="2399" spc="-119">
                <a:solidFill>
                  <a:srgbClr val="000000"/>
                </a:solidFill>
                <a:latin typeface="Nunito"/>
                <a:ea typeface="Nunito"/>
                <a:cs typeface="Nunito"/>
                <a:sym typeface="Nunito"/>
              </a:rPr>
              <a:t> for Blood Glucose Meter &amp; Strips with $0 out-of-pocket cost. </a:t>
            </a:r>
            <a:r>
              <a:rPr lang="en-US" sz="2399" spc="-119">
                <a:solidFill>
                  <a:srgbClr val="000000"/>
                </a:solidFill>
                <a:latin typeface="Nunito Bold"/>
                <a:ea typeface="Nunito Bold"/>
                <a:cs typeface="Nunito Bold"/>
                <a:sym typeface="Nunito Bold"/>
              </a:rPr>
              <a:t>Other brands will require prior authorization. </a:t>
            </a:r>
          </a:p>
        </p:txBody>
      </p:sp>
      <p:sp>
        <p:nvSpPr>
          <p:cNvPr id="13" name="TextBox 13"/>
          <p:cNvSpPr txBox="1"/>
          <p:nvPr/>
        </p:nvSpPr>
        <p:spPr>
          <a:xfrm>
            <a:off x="3133206" y="3395735"/>
            <a:ext cx="4398581" cy="1153795"/>
          </a:xfrm>
          <a:prstGeom prst="rect">
            <a:avLst/>
          </a:prstGeom>
        </p:spPr>
        <p:txBody>
          <a:bodyPr lIns="0" tIns="0" rIns="0" bIns="0" rtlCol="0" anchor="t">
            <a:spAutoFit/>
          </a:bodyPr>
          <a:lstStyle/>
          <a:p>
            <a:pPr algn="l">
              <a:lnSpc>
                <a:spcPts val="3080"/>
              </a:lnSpc>
              <a:spcBef>
                <a:spcPct val="0"/>
              </a:spcBef>
            </a:pPr>
            <a:r>
              <a:rPr lang="en-US" sz="2200">
                <a:solidFill>
                  <a:srgbClr val="000000"/>
                </a:solidFill>
                <a:latin typeface="Nunito"/>
                <a:ea typeface="Nunito"/>
                <a:cs typeface="Nunito"/>
                <a:sym typeface="Nunito"/>
              </a:rPr>
              <a:t>OneTouch Verio Flex® meter and OneTouch Verio Reflect® meter</a:t>
            </a:r>
          </a:p>
          <a:p>
            <a:pPr algn="l">
              <a:lnSpc>
                <a:spcPts val="3080"/>
              </a:lnSpc>
              <a:spcBef>
                <a:spcPct val="0"/>
              </a:spcBef>
            </a:pPr>
            <a:endParaRPr lang="en-US" sz="2200">
              <a:solidFill>
                <a:srgbClr val="000000"/>
              </a:solidFill>
              <a:latin typeface="Nunito"/>
              <a:ea typeface="Nunito"/>
              <a:cs typeface="Nunito"/>
              <a:sym typeface="Nunito"/>
            </a:endParaRPr>
          </a:p>
        </p:txBody>
      </p:sp>
      <p:sp>
        <p:nvSpPr>
          <p:cNvPr id="14" name="Freeform 14"/>
          <p:cNvSpPr/>
          <p:nvPr/>
        </p:nvSpPr>
        <p:spPr>
          <a:xfrm>
            <a:off x="9614541" y="3262385"/>
            <a:ext cx="1537338" cy="1537338"/>
          </a:xfrm>
          <a:custGeom>
            <a:avLst/>
            <a:gdLst/>
            <a:ahLst/>
            <a:cxnLst/>
            <a:rect l="l" t="t" r="r" b="b"/>
            <a:pathLst>
              <a:path w="1537338" h="1537338">
                <a:moveTo>
                  <a:pt x="0" y="0"/>
                </a:moveTo>
                <a:lnTo>
                  <a:pt x="1537338" y="0"/>
                </a:lnTo>
                <a:lnTo>
                  <a:pt x="1537338" y="1537339"/>
                </a:lnTo>
                <a:lnTo>
                  <a:pt x="0" y="15373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5" name="TextBox 15"/>
          <p:cNvSpPr txBox="1"/>
          <p:nvPr/>
        </p:nvSpPr>
        <p:spPr>
          <a:xfrm>
            <a:off x="11713854" y="3304629"/>
            <a:ext cx="4398581" cy="763270"/>
          </a:xfrm>
          <a:prstGeom prst="rect">
            <a:avLst/>
          </a:prstGeom>
        </p:spPr>
        <p:txBody>
          <a:bodyPr lIns="0" tIns="0" rIns="0" bIns="0" rtlCol="0" anchor="t">
            <a:spAutoFit/>
          </a:bodyPr>
          <a:lstStyle/>
          <a:p>
            <a:pPr algn="l">
              <a:lnSpc>
                <a:spcPts val="3080"/>
              </a:lnSpc>
              <a:spcBef>
                <a:spcPct val="0"/>
              </a:spcBef>
            </a:pPr>
            <a:r>
              <a:rPr lang="en-US" sz="2200">
                <a:solidFill>
                  <a:srgbClr val="000000"/>
                </a:solidFill>
                <a:latin typeface="Nunito"/>
                <a:ea typeface="Nunito"/>
                <a:cs typeface="Nunito"/>
                <a:sym typeface="Nunito"/>
              </a:rPr>
              <a:t>Freestyle Lite &amp; Freestyle Freedom Lite </a:t>
            </a:r>
          </a:p>
        </p:txBody>
      </p:sp>
      <p:sp>
        <p:nvSpPr>
          <p:cNvPr id="16" name="TextBox 16"/>
          <p:cNvSpPr txBox="1"/>
          <p:nvPr/>
        </p:nvSpPr>
        <p:spPr>
          <a:xfrm>
            <a:off x="786177" y="6964515"/>
            <a:ext cx="13910687" cy="1261745"/>
          </a:xfrm>
          <a:prstGeom prst="rect">
            <a:avLst/>
          </a:prstGeom>
        </p:spPr>
        <p:txBody>
          <a:bodyPr lIns="0" tIns="0" rIns="0" bIns="0" rtlCol="0" anchor="t">
            <a:spAutoFit/>
          </a:bodyPr>
          <a:lstStyle/>
          <a:p>
            <a:pPr algn="l">
              <a:lnSpc>
                <a:spcPts val="2530"/>
              </a:lnSpc>
            </a:pPr>
            <a:r>
              <a:rPr lang="en-US" sz="2200" spc="22">
                <a:solidFill>
                  <a:srgbClr val="0DAF0A"/>
                </a:solidFill>
                <a:latin typeface="Nunito Bold"/>
                <a:ea typeface="Nunito Bold"/>
                <a:cs typeface="Nunito Bold"/>
                <a:sym typeface="Nunito Bold"/>
              </a:rPr>
              <a:t>Continuous Glucose Monitors (CGM)</a:t>
            </a:r>
          </a:p>
          <a:p>
            <a:pPr algn="l">
              <a:lnSpc>
                <a:spcPts val="2530"/>
              </a:lnSpc>
              <a:spcBef>
                <a:spcPct val="0"/>
              </a:spcBef>
            </a:pPr>
            <a:r>
              <a:rPr lang="en-US" sz="2200" spc="22">
                <a:solidFill>
                  <a:srgbClr val="000000"/>
                </a:solidFill>
                <a:latin typeface="Nunito"/>
                <a:ea typeface="Nunito"/>
                <a:cs typeface="Nunito"/>
                <a:sym typeface="Nunito"/>
              </a:rPr>
              <a:t>ATRIO Health offer two CGM systems that are preferred to its members. Dexcom and Freestyle Libre. These systems are used to continuously monitor blood sugar levels in members who require more frequent testing to control their blood sugar levels. CGM supplies will require an approved prior authorization for coverage. </a:t>
            </a:r>
          </a:p>
        </p:txBody>
      </p:sp>
      <p:sp>
        <p:nvSpPr>
          <p:cNvPr id="17" name="AutoShape 17"/>
          <p:cNvSpPr/>
          <p:nvPr/>
        </p:nvSpPr>
        <p:spPr>
          <a:xfrm flipV="1">
            <a:off x="1031913" y="3005210"/>
            <a:ext cx="15700944" cy="19050"/>
          </a:xfrm>
          <a:prstGeom prst="line">
            <a:avLst/>
          </a:prstGeom>
          <a:ln w="38100" cap="flat">
            <a:solidFill>
              <a:srgbClr val="000000"/>
            </a:solidFill>
            <a:prstDash val="solid"/>
            <a:headEnd type="none" w="sm" len="sm"/>
            <a:tailEnd type="none" w="sm" len="sm"/>
          </a:ln>
        </p:spPr>
        <p:txBody>
          <a:bodyPr/>
          <a:lstStyle/>
          <a:p>
            <a:endParaRPr lang="en-US"/>
          </a:p>
        </p:txBody>
      </p:sp>
      <p:sp>
        <p:nvSpPr>
          <p:cNvPr id="18" name="AutoShape 18"/>
          <p:cNvSpPr/>
          <p:nvPr/>
        </p:nvSpPr>
        <p:spPr>
          <a:xfrm flipV="1">
            <a:off x="786177" y="6780764"/>
            <a:ext cx="15700944" cy="19050"/>
          </a:xfrm>
          <a:prstGeom prst="line">
            <a:avLst/>
          </a:prstGeom>
          <a:ln w="38100" cap="flat">
            <a:solidFill>
              <a:srgbClr val="000000"/>
            </a:solidFill>
            <a:prstDash val="solid"/>
            <a:headEnd type="none" w="sm" len="sm"/>
            <a:tailEnd type="none" w="sm" len="sm"/>
          </a:ln>
        </p:spPr>
        <p:txBody>
          <a:bodyPr/>
          <a:lstStyle/>
          <a:p>
            <a:endParaRPr lang="en-US"/>
          </a:p>
        </p:txBody>
      </p:sp>
      <p:sp>
        <p:nvSpPr>
          <p:cNvPr id="19" name="TextBox 19"/>
          <p:cNvSpPr txBox="1"/>
          <p:nvPr/>
        </p:nvSpPr>
        <p:spPr>
          <a:xfrm>
            <a:off x="786154" y="8547334"/>
            <a:ext cx="13910687" cy="947420"/>
          </a:xfrm>
          <a:prstGeom prst="rect">
            <a:avLst/>
          </a:prstGeom>
        </p:spPr>
        <p:txBody>
          <a:bodyPr lIns="0" tIns="0" rIns="0" bIns="0" rtlCol="0" anchor="t">
            <a:spAutoFit/>
          </a:bodyPr>
          <a:lstStyle/>
          <a:p>
            <a:pPr algn="l">
              <a:lnSpc>
                <a:spcPts val="2530"/>
              </a:lnSpc>
            </a:pPr>
            <a:r>
              <a:rPr lang="en-US" sz="2200" spc="22">
                <a:solidFill>
                  <a:srgbClr val="0DAF0A"/>
                </a:solidFill>
                <a:latin typeface="Nunito Bold"/>
                <a:ea typeface="Nunito Bold"/>
                <a:cs typeface="Nunito Bold"/>
                <a:sym typeface="Nunito Bold"/>
              </a:rPr>
              <a:t>Talk to your doctor about choosing the appropriate brand-name meter for you. </a:t>
            </a:r>
          </a:p>
          <a:p>
            <a:pPr algn="l">
              <a:lnSpc>
                <a:spcPts val="2530"/>
              </a:lnSpc>
            </a:pPr>
            <a:r>
              <a:rPr lang="en-US" sz="2200" spc="22">
                <a:solidFill>
                  <a:srgbClr val="000000"/>
                </a:solidFill>
                <a:latin typeface="Nunito"/>
                <a:ea typeface="Nunito"/>
                <a:cs typeface="Nunito"/>
                <a:sym typeface="Nunito"/>
              </a:rPr>
              <a:t>For more details, call Member Services or visit: </a:t>
            </a:r>
          </a:p>
          <a:p>
            <a:pPr algn="l">
              <a:lnSpc>
                <a:spcPts val="2530"/>
              </a:lnSpc>
              <a:spcBef>
                <a:spcPct val="0"/>
              </a:spcBef>
            </a:pPr>
            <a:r>
              <a:rPr lang="en-US" sz="2200" spc="22">
                <a:solidFill>
                  <a:srgbClr val="000000"/>
                </a:solidFill>
                <a:latin typeface="Nunito"/>
                <a:ea typeface="Nunito"/>
                <a:cs typeface="Nunito"/>
                <a:sym typeface="Nunito"/>
              </a:rPr>
              <a:t>atriohp.com </a:t>
            </a:r>
          </a:p>
        </p:txBody>
      </p:sp>
      <p:sp>
        <p:nvSpPr>
          <p:cNvPr id="20" name="AutoShape 20"/>
          <p:cNvSpPr/>
          <p:nvPr/>
        </p:nvSpPr>
        <p:spPr>
          <a:xfrm flipH="1" flipV="1">
            <a:off x="9129867" y="3066818"/>
            <a:ext cx="14133" cy="3713946"/>
          </a:xfrm>
          <a:prstGeom prst="line">
            <a:avLst/>
          </a:prstGeom>
          <a:ln w="38100" cap="flat">
            <a:solidFill>
              <a:srgbClr val="000000"/>
            </a:solidFill>
            <a:prstDash val="solid"/>
            <a:headEnd type="none" w="sm" len="sm"/>
            <a:tailEnd type="none" w="sm" len="sm"/>
          </a:ln>
        </p:spPr>
        <p:txBody>
          <a:bodyPr/>
          <a:lstStyle/>
          <a:p>
            <a:endParaRPr lang="en-US"/>
          </a:p>
        </p:txBody>
      </p:sp>
      <p:sp>
        <p:nvSpPr>
          <p:cNvPr id="21" name="Freeform 21"/>
          <p:cNvSpPr/>
          <p:nvPr/>
        </p:nvSpPr>
        <p:spPr>
          <a:xfrm>
            <a:off x="14578162" y="8030079"/>
            <a:ext cx="2828002" cy="1647505"/>
          </a:xfrm>
          <a:custGeom>
            <a:avLst/>
            <a:gdLst/>
            <a:ahLst/>
            <a:cxnLst/>
            <a:rect l="l" t="t" r="r" b="b"/>
            <a:pathLst>
              <a:path w="2828002" h="1647505">
                <a:moveTo>
                  <a:pt x="0" y="0"/>
                </a:moveTo>
                <a:lnTo>
                  <a:pt x="2828002" y="0"/>
                </a:lnTo>
                <a:lnTo>
                  <a:pt x="2828002" y="1647506"/>
                </a:lnTo>
                <a:lnTo>
                  <a:pt x="0" y="1647506"/>
                </a:lnTo>
                <a:lnTo>
                  <a:pt x="0" y="0"/>
                </a:lnTo>
                <a:close/>
              </a:path>
            </a:pathLst>
          </a:custGeom>
          <a:blipFill>
            <a:blip r:embed="rId8"/>
            <a:stretch>
              <a:fillRect/>
            </a:stretch>
          </a:blipFill>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DAF0A"/>
        </a:solidFill>
        <a:effectLst/>
      </p:bgPr>
    </p:bg>
    <p:spTree>
      <p:nvGrpSpPr>
        <p:cNvPr id="1" name=""/>
        <p:cNvGrpSpPr/>
        <p:nvPr/>
      </p:nvGrpSpPr>
      <p:grpSpPr>
        <a:xfrm>
          <a:off x="0" y="0"/>
          <a:ext cx="0" cy="0"/>
          <a:chOff x="0" y="0"/>
          <a:chExt cx="0" cy="0"/>
        </a:xfrm>
      </p:grpSpPr>
      <p:grpSp>
        <p:nvGrpSpPr>
          <p:cNvPr id="2" name="Group 2"/>
          <p:cNvGrpSpPr/>
          <p:nvPr/>
        </p:nvGrpSpPr>
        <p:grpSpPr>
          <a:xfrm>
            <a:off x="396859" y="485775"/>
            <a:ext cx="17567714" cy="9447979"/>
            <a:chOff x="0" y="0"/>
            <a:chExt cx="4626888" cy="2488357"/>
          </a:xfrm>
        </p:grpSpPr>
        <p:sp>
          <p:nvSpPr>
            <p:cNvPr id="3" name="Freeform 3"/>
            <p:cNvSpPr/>
            <p:nvPr/>
          </p:nvSpPr>
          <p:spPr>
            <a:xfrm>
              <a:off x="0" y="0"/>
              <a:ext cx="4626888" cy="2488357"/>
            </a:xfrm>
            <a:custGeom>
              <a:avLst/>
              <a:gdLst/>
              <a:ahLst/>
              <a:cxnLst/>
              <a:rect l="l" t="t" r="r" b="b"/>
              <a:pathLst>
                <a:path w="4626888" h="2488357">
                  <a:moveTo>
                    <a:pt x="8814" y="0"/>
                  </a:moveTo>
                  <a:lnTo>
                    <a:pt x="4618074" y="0"/>
                  </a:lnTo>
                  <a:cubicBezTo>
                    <a:pt x="4620411" y="0"/>
                    <a:pt x="4622653" y="929"/>
                    <a:pt x="4624306" y="2582"/>
                  </a:cubicBezTo>
                  <a:cubicBezTo>
                    <a:pt x="4625959" y="4234"/>
                    <a:pt x="4626888" y="6476"/>
                    <a:pt x="4626888" y="8814"/>
                  </a:cubicBezTo>
                  <a:lnTo>
                    <a:pt x="4626888" y="2479543"/>
                  </a:lnTo>
                  <a:cubicBezTo>
                    <a:pt x="4626888" y="2484411"/>
                    <a:pt x="4622942" y="2488357"/>
                    <a:pt x="4618074" y="2488357"/>
                  </a:cubicBezTo>
                  <a:lnTo>
                    <a:pt x="8814" y="2488357"/>
                  </a:lnTo>
                  <a:cubicBezTo>
                    <a:pt x="6476" y="2488357"/>
                    <a:pt x="4234" y="2487428"/>
                    <a:pt x="2582" y="2485775"/>
                  </a:cubicBezTo>
                  <a:cubicBezTo>
                    <a:pt x="929" y="2484122"/>
                    <a:pt x="0" y="2481880"/>
                    <a:pt x="0" y="2479543"/>
                  </a:cubicBezTo>
                  <a:lnTo>
                    <a:pt x="0" y="8814"/>
                  </a:lnTo>
                  <a:cubicBezTo>
                    <a:pt x="0" y="6476"/>
                    <a:pt x="929" y="4234"/>
                    <a:pt x="2582" y="2582"/>
                  </a:cubicBezTo>
                  <a:cubicBezTo>
                    <a:pt x="4234" y="929"/>
                    <a:pt x="6476" y="0"/>
                    <a:pt x="8814" y="0"/>
                  </a:cubicBezTo>
                  <a:close/>
                </a:path>
              </a:pathLst>
            </a:custGeom>
            <a:solidFill>
              <a:srgbClr val="FAEFE0"/>
            </a:solidFill>
          </p:spPr>
          <p:txBody>
            <a:bodyPr/>
            <a:lstStyle/>
            <a:p>
              <a:endParaRPr lang="en-US"/>
            </a:p>
          </p:txBody>
        </p:sp>
        <p:sp>
          <p:nvSpPr>
            <p:cNvPr id="4" name="TextBox 4"/>
            <p:cNvSpPr txBox="1"/>
            <p:nvPr/>
          </p:nvSpPr>
          <p:spPr>
            <a:xfrm>
              <a:off x="0" y="-47625"/>
              <a:ext cx="4626888" cy="2535982"/>
            </a:xfrm>
            <a:prstGeom prst="rect">
              <a:avLst/>
            </a:prstGeom>
          </p:spPr>
          <p:txBody>
            <a:bodyPr lIns="50800" tIns="50800" rIns="50800" bIns="50800" rtlCol="0" anchor="ctr"/>
            <a:lstStyle/>
            <a:p>
              <a:pPr algn="ctr">
                <a:lnSpc>
                  <a:spcPts val="3499"/>
                </a:lnSpc>
              </a:pPr>
              <a:endParaRPr/>
            </a:p>
            <a:p>
              <a:pPr algn="ctr">
                <a:lnSpc>
                  <a:spcPts val="3499"/>
                </a:lnSpc>
              </a:pPr>
              <a:endParaRPr/>
            </a:p>
          </p:txBody>
        </p:sp>
      </p:grpSp>
      <p:sp>
        <p:nvSpPr>
          <p:cNvPr id="5" name="AutoShape 5"/>
          <p:cNvSpPr/>
          <p:nvPr/>
        </p:nvSpPr>
        <p:spPr>
          <a:xfrm>
            <a:off x="-5" y="8629601"/>
            <a:ext cx="18288000" cy="9525"/>
          </a:xfrm>
          <a:prstGeom prst="line">
            <a:avLst/>
          </a:prstGeom>
          <a:ln w="9525" cap="flat">
            <a:solidFill>
              <a:srgbClr val="282A29">
                <a:alpha val="49804"/>
              </a:srgbClr>
            </a:solidFill>
            <a:prstDash val="solid"/>
            <a:headEnd type="none" w="sm" len="sm"/>
            <a:tailEnd type="none" w="sm" len="sm"/>
          </a:ln>
        </p:spPr>
        <p:txBody>
          <a:bodyPr/>
          <a:lstStyle/>
          <a:p>
            <a:endParaRPr lang="en-US"/>
          </a:p>
        </p:txBody>
      </p:sp>
      <p:sp>
        <p:nvSpPr>
          <p:cNvPr id="6" name="TextBox 6"/>
          <p:cNvSpPr txBox="1"/>
          <p:nvPr/>
        </p:nvSpPr>
        <p:spPr>
          <a:xfrm>
            <a:off x="1028700" y="3155735"/>
            <a:ext cx="16230600" cy="1600200"/>
          </a:xfrm>
          <a:prstGeom prst="rect">
            <a:avLst/>
          </a:prstGeom>
        </p:spPr>
        <p:txBody>
          <a:bodyPr lIns="0" tIns="0" rIns="0" bIns="0" rtlCol="0" anchor="t">
            <a:spAutoFit/>
          </a:bodyPr>
          <a:lstStyle/>
          <a:p>
            <a:pPr algn="ctr">
              <a:lnSpc>
                <a:spcPts val="12000"/>
              </a:lnSpc>
            </a:pPr>
            <a:r>
              <a:rPr lang="en-US" sz="12000" spc="-900">
                <a:solidFill>
                  <a:srgbClr val="0DAF0A"/>
                </a:solidFill>
                <a:latin typeface="Nunito Bold"/>
                <a:ea typeface="Nunito Bold"/>
                <a:cs typeface="Nunito Bold"/>
                <a:sym typeface="Nunito Bold"/>
              </a:rPr>
              <a:t>Connect to care</a:t>
            </a:r>
          </a:p>
        </p:txBody>
      </p:sp>
      <p:sp>
        <p:nvSpPr>
          <p:cNvPr id="7" name="Freeform 7"/>
          <p:cNvSpPr/>
          <p:nvPr/>
        </p:nvSpPr>
        <p:spPr>
          <a:xfrm>
            <a:off x="14622587" y="1299204"/>
            <a:ext cx="2636713" cy="1536067"/>
          </a:xfrm>
          <a:custGeom>
            <a:avLst/>
            <a:gdLst/>
            <a:ahLst/>
            <a:cxnLst/>
            <a:rect l="l" t="t" r="r" b="b"/>
            <a:pathLst>
              <a:path w="2636713" h="1536067">
                <a:moveTo>
                  <a:pt x="0" y="0"/>
                </a:moveTo>
                <a:lnTo>
                  <a:pt x="2636713" y="0"/>
                </a:lnTo>
                <a:lnTo>
                  <a:pt x="2636713" y="1536067"/>
                </a:lnTo>
                <a:lnTo>
                  <a:pt x="0" y="1536067"/>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EFE0"/>
        </a:solidFill>
        <a:effectLst/>
      </p:bgPr>
    </p:bg>
    <p:spTree>
      <p:nvGrpSpPr>
        <p:cNvPr id="1" name=""/>
        <p:cNvGrpSpPr/>
        <p:nvPr/>
      </p:nvGrpSpPr>
      <p:grpSpPr>
        <a:xfrm>
          <a:off x="0" y="0"/>
          <a:ext cx="0" cy="0"/>
          <a:chOff x="0" y="0"/>
          <a:chExt cx="0" cy="0"/>
        </a:xfrm>
      </p:grpSpPr>
      <p:sp>
        <p:nvSpPr>
          <p:cNvPr id="2" name="Freeform 2"/>
          <p:cNvSpPr/>
          <p:nvPr/>
        </p:nvSpPr>
        <p:spPr>
          <a:xfrm>
            <a:off x="15523549" y="600283"/>
            <a:ext cx="2367266" cy="1379095"/>
          </a:xfrm>
          <a:custGeom>
            <a:avLst/>
            <a:gdLst/>
            <a:ahLst/>
            <a:cxnLst/>
            <a:rect l="l" t="t" r="r" b="b"/>
            <a:pathLst>
              <a:path w="2367266" h="1379095">
                <a:moveTo>
                  <a:pt x="0" y="0"/>
                </a:moveTo>
                <a:lnTo>
                  <a:pt x="2367266" y="0"/>
                </a:lnTo>
                <a:lnTo>
                  <a:pt x="2367266" y="1379095"/>
                </a:lnTo>
                <a:lnTo>
                  <a:pt x="0" y="1379095"/>
                </a:lnTo>
                <a:lnTo>
                  <a:pt x="0" y="0"/>
                </a:lnTo>
                <a:close/>
              </a:path>
            </a:pathLst>
          </a:custGeom>
          <a:blipFill>
            <a:blip r:embed="rId2"/>
            <a:stretch>
              <a:fillRect/>
            </a:stretch>
          </a:blipFill>
        </p:spPr>
        <p:txBody>
          <a:bodyPr/>
          <a:lstStyle/>
          <a:p>
            <a:endParaRPr lang="en-US"/>
          </a:p>
        </p:txBody>
      </p:sp>
      <p:sp>
        <p:nvSpPr>
          <p:cNvPr id="3" name="Freeform 3"/>
          <p:cNvSpPr/>
          <p:nvPr/>
        </p:nvSpPr>
        <p:spPr>
          <a:xfrm>
            <a:off x="251541" y="5792908"/>
            <a:ext cx="1533450" cy="1533450"/>
          </a:xfrm>
          <a:custGeom>
            <a:avLst/>
            <a:gdLst/>
            <a:ahLst/>
            <a:cxnLst/>
            <a:rect l="l" t="t" r="r" b="b"/>
            <a:pathLst>
              <a:path w="1533450" h="1533450">
                <a:moveTo>
                  <a:pt x="0" y="0"/>
                </a:moveTo>
                <a:lnTo>
                  <a:pt x="1533449" y="0"/>
                </a:lnTo>
                <a:lnTo>
                  <a:pt x="1533449" y="1533450"/>
                </a:lnTo>
                <a:lnTo>
                  <a:pt x="0" y="153345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Freeform 4"/>
          <p:cNvSpPr/>
          <p:nvPr/>
        </p:nvSpPr>
        <p:spPr>
          <a:xfrm>
            <a:off x="251541" y="2508434"/>
            <a:ext cx="1533450" cy="1506615"/>
          </a:xfrm>
          <a:custGeom>
            <a:avLst/>
            <a:gdLst/>
            <a:ahLst/>
            <a:cxnLst/>
            <a:rect l="l" t="t" r="r" b="b"/>
            <a:pathLst>
              <a:path w="1533450" h="1506615">
                <a:moveTo>
                  <a:pt x="0" y="0"/>
                </a:moveTo>
                <a:lnTo>
                  <a:pt x="1533449" y="0"/>
                </a:lnTo>
                <a:lnTo>
                  <a:pt x="1533449" y="1506615"/>
                </a:lnTo>
                <a:lnTo>
                  <a:pt x="0" y="150661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Freeform 5"/>
          <p:cNvSpPr/>
          <p:nvPr/>
        </p:nvSpPr>
        <p:spPr>
          <a:xfrm>
            <a:off x="370284" y="8078389"/>
            <a:ext cx="1295962" cy="1587703"/>
          </a:xfrm>
          <a:custGeom>
            <a:avLst/>
            <a:gdLst/>
            <a:ahLst/>
            <a:cxnLst/>
            <a:rect l="l" t="t" r="r" b="b"/>
            <a:pathLst>
              <a:path w="1295962" h="1587703">
                <a:moveTo>
                  <a:pt x="0" y="0"/>
                </a:moveTo>
                <a:lnTo>
                  <a:pt x="1295963" y="0"/>
                </a:lnTo>
                <a:lnTo>
                  <a:pt x="1295963" y="1587702"/>
                </a:lnTo>
                <a:lnTo>
                  <a:pt x="0" y="15877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6" name="AutoShape 6"/>
          <p:cNvSpPr/>
          <p:nvPr/>
        </p:nvSpPr>
        <p:spPr>
          <a:xfrm flipH="1" flipV="1">
            <a:off x="9153525" y="2631811"/>
            <a:ext cx="19050" cy="10207657"/>
          </a:xfrm>
          <a:prstGeom prst="line">
            <a:avLst/>
          </a:prstGeom>
          <a:ln w="19050" cap="flat">
            <a:solidFill>
              <a:srgbClr val="282A29"/>
            </a:solidFill>
            <a:prstDash val="solid"/>
            <a:headEnd type="none" w="sm" len="sm"/>
            <a:tailEnd type="none" w="sm" len="sm"/>
          </a:ln>
        </p:spPr>
        <p:txBody>
          <a:bodyPr/>
          <a:lstStyle/>
          <a:p>
            <a:endParaRPr lang="en-US"/>
          </a:p>
        </p:txBody>
      </p:sp>
      <p:sp>
        <p:nvSpPr>
          <p:cNvPr id="7" name="Freeform 7"/>
          <p:cNvSpPr/>
          <p:nvPr/>
        </p:nvSpPr>
        <p:spPr>
          <a:xfrm>
            <a:off x="9840339" y="3672300"/>
            <a:ext cx="975740" cy="1121541"/>
          </a:xfrm>
          <a:custGeom>
            <a:avLst/>
            <a:gdLst/>
            <a:ahLst/>
            <a:cxnLst/>
            <a:rect l="l" t="t" r="r" b="b"/>
            <a:pathLst>
              <a:path w="975740" h="1121541">
                <a:moveTo>
                  <a:pt x="0" y="0"/>
                </a:moveTo>
                <a:lnTo>
                  <a:pt x="975740" y="0"/>
                </a:lnTo>
                <a:lnTo>
                  <a:pt x="975740" y="1121541"/>
                </a:lnTo>
                <a:lnTo>
                  <a:pt x="0" y="11215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8" name="Freeform 8"/>
          <p:cNvSpPr/>
          <p:nvPr/>
        </p:nvSpPr>
        <p:spPr>
          <a:xfrm>
            <a:off x="9610725" y="5729439"/>
            <a:ext cx="1205354" cy="997760"/>
          </a:xfrm>
          <a:custGeom>
            <a:avLst/>
            <a:gdLst/>
            <a:ahLst/>
            <a:cxnLst/>
            <a:rect l="l" t="t" r="r" b="b"/>
            <a:pathLst>
              <a:path w="1205354" h="997760">
                <a:moveTo>
                  <a:pt x="0" y="0"/>
                </a:moveTo>
                <a:lnTo>
                  <a:pt x="1205354" y="0"/>
                </a:lnTo>
                <a:lnTo>
                  <a:pt x="1205354" y="997760"/>
                </a:lnTo>
                <a:lnTo>
                  <a:pt x="0" y="99776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9" name="Freeform 9"/>
          <p:cNvSpPr/>
          <p:nvPr/>
        </p:nvSpPr>
        <p:spPr>
          <a:xfrm>
            <a:off x="9662000" y="7541088"/>
            <a:ext cx="1102805" cy="1102805"/>
          </a:xfrm>
          <a:custGeom>
            <a:avLst/>
            <a:gdLst/>
            <a:ahLst/>
            <a:cxnLst/>
            <a:rect l="l" t="t" r="r" b="b"/>
            <a:pathLst>
              <a:path w="1102805" h="1102805">
                <a:moveTo>
                  <a:pt x="0" y="0"/>
                </a:moveTo>
                <a:lnTo>
                  <a:pt x="1102804" y="0"/>
                </a:lnTo>
                <a:lnTo>
                  <a:pt x="1102804" y="1102804"/>
                </a:lnTo>
                <a:lnTo>
                  <a:pt x="0" y="110280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0" name="TextBox 10"/>
          <p:cNvSpPr txBox="1"/>
          <p:nvPr/>
        </p:nvSpPr>
        <p:spPr>
          <a:xfrm>
            <a:off x="251541" y="433345"/>
            <a:ext cx="10638537" cy="1600200"/>
          </a:xfrm>
          <a:prstGeom prst="rect">
            <a:avLst/>
          </a:prstGeom>
        </p:spPr>
        <p:txBody>
          <a:bodyPr lIns="0" tIns="0" rIns="0" bIns="0" rtlCol="0" anchor="t">
            <a:spAutoFit/>
          </a:bodyPr>
          <a:lstStyle/>
          <a:p>
            <a:pPr marL="0" lvl="0" indent="0" algn="l">
              <a:lnSpc>
                <a:spcPts val="12000"/>
              </a:lnSpc>
            </a:pPr>
            <a:r>
              <a:rPr lang="en-US" sz="12000" spc="-900">
                <a:solidFill>
                  <a:srgbClr val="0DAF0A"/>
                </a:solidFill>
                <a:latin typeface="Nunito Bold"/>
                <a:ea typeface="Nunito Bold"/>
                <a:cs typeface="Nunito Bold"/>
                <a:sym typeface="Nunito Bold"/>
              </a:rPr>
              <a:t>Connect to Care</a:t>
            </a:r>
          </a:p>
        </p:txBody>
      </p:sp>
      <p:sp>
        <p:nvSpPr>
          <p:cNvPr id="11" name="TextBox 11"/>
          <p:cNvSpPr txBox="1"/>
          <p:nvPr/>
        </p:nvSpPr>
        <p:spPr>
          <a:xfrm>
            <a:off x="2219150" y="2479859"/>
            <a:ext cx="6481165" cy="2859757"/>
          </a:xfrm>
          <a:prstGeom prst="rect">
            <a:avLst/>
          </a:prstGeom>
        </p:spPr>
        <p:txBody>
          <a:bodyPr lIns="0" tIns="0" rIns="0" bIns="0" rtlCol="0" anchor="t">
            <a:spAutoFit/>
          </a:bodyPr>
          <a:lstStyle/>
          <a:p>
            <a:pPr algn="l">
              <a:lnSpc>
                <a:spcPts val="2799"/>
              </a:lnSpc>
            </a:pPr>
            <a:r>
              <a:rPr lang="en-US" sz="1999" spc="-99" dirty="0">
                <a:solidFill>
                  <a:srgbClr val="000000"/>
                </a:solidFill>
                <a:latin typeface="Nunito"/>
                <a:ea typeface="Nunito"/>
                <a:cs typeface="Nunito"/>
                <a:sym typeface="Nunito"/>
              </a:rPr>
              <a:t>Choosing a primary care provider (PCP) is important, your PCP can help you manage your health and:</a:t>
            </a:r>
          </a:p>
          <a:p>
            <a:pPr marL="431799" lvl="1" indent="-215899" algn="l">
              <a:lnSpc>
                <a:spcPts val="2799"/>
              </a:lnSpc>
              <a:buFont typeface="Arial"/>
              <a:buChar char="•"/>
            </a:pPr>
            <a:r>
              <a:rPr lang="en-US" sz="1999" spc="-99" dirty="0">
                <a:solidFill>
                  <a:srgbClr val="000000"/>
                </a:solidFill>
                <a:latin typeface="Nunito"/>
                <a:ea typeface="Nunito"/>
                <a:cs typeface="Nunito"/>
                <a:sym typeface="Nunito"/>
              </a:rPr>
              <a:t>Make smart, healthy lifestyle choices</a:t>
            </a:r>
          </a:p>
          <a:p>
            <a:pPr marL="431799" lvl="1" indent="-215899" algn="l">
              <a:lnSpc>
                <a:spcPts val="2799"/>
              </a:lnSpc>
              <a:buFont typeface="Arial"/>
              <a:buChar char="•"/>
            </a:pPr>
            <a:r>
              <a:rPr lang="en-US" sz="1999" spc="-99" dirty="0">
                <a:solidFill>
                  <a:srgbClr val="000000"/>
                </a:solidFill>
                <a:latin typeface="Nunito"/>
                <a:ea typeface="Nunito"/>
                <a:cs typeface="Nunito"/>
                <a:sym typeface="Nunito"/>
              </a:rPr>
              <a:t>Coordinate Specialist care</a:t>
            </a:r>
          </a:p>
          <a:p>
            <a:pPr marL="431799" lvl="1" indent="-215899" algn="l">
              <a:lnSpc>
                <a:spcPts val="2799"/>
              </a:lnSpc>
              <a:buFont typeface="Arial"/>
              <a:buChar char="•"/>
            </a:pPr>
            <a:r>
              <a:rPr lang="en-US" sz="1999" spc="-99" dirty="0">
                <a:solidFill>
                  <a:srgbClr val="000000"/>
                </a:solidFill>
                <a:latin typeface="Nunito"/>
                <a:ea typeface="Nunito"/>
                <a:cs typeface="Nunito"/>
                <a:sym typeface="Nunito"/>
              </a:rPr>
              <a:t>Prescribe necessary medications </a:t>
            </a:r>
          </a:p>
          <a:p>
            <a:pPr marL="431799" lvl="1" indent="-215899" algn="l">
              <a:lnSpc>
                <a:spcPts val="2799"/>
              </a:lnSpc>
              <a:buFont typeface="Arial"/>
              <a:buChar char="•"/>
            </a:pPr>
            <a:r>
              <a:rPr lang="en-US" sz="1999" spc="-99" dirty="0">
                <a:solidFill>
                  <a:srgbClr val="000000"/>
                </a:solidFill>
                <a:latin typeface="Nunito"/>
                <a:ea typeface="Nunito"/>
                <a:cs typeface="Nunito"/>
                <a:sym typeface="Nunito"/>
              </a:rPr>
              <a:t>Important preventative care</a:t>
            </a:r>
          </a:p>
          <a:p>
            <a:pPr algn="l">
              <a:lnSpc>
                <a:spcPts val="2799"/>
              </a:lnSpc>
            </a:pPr>
            <a:endParaRPr lang="en-US" sz="1999" spc="-99" dirty="0">
              <a:solidFill>
                <a:srgbClr val="000000"/>
              </a:solidFill>
              <a:latin typeface="Nunito"/>
              <a:ea typeface="Nunito"/>
              <a:cs typeface="Nunito"/>
              <a:sym typeface="Nunito"/>
            </a:endParaRPr>
          </a:p>
          <a:p>
            <a:pPr algn="l">
              <a:lnSpc>
                <a:spcPts val="2799"/>
              </a:lnSpc>
              <a:spcBef>
                <a:spcPct val="0"/>
              </a:spcBef>
            </a:pPr>
            <a:r>
              <a:rPr lang="en-US" sz="1999" spc="-99" dirty="0">
                <a:solidFill>
                  <a:srgbClr val="000000"/>
                </a:solidFill>
                <a:latin typeface="Nunito Bold"/>
                <a:ea typeface="Nunito Bold"/>
                <a:cs typeface="Nunito Bold"/>
                <a:sym typeface="Nunito Bold"/>
              </a:rPr>
              <a:t>Visit atriohp.com to find a PCP or specialist near you. </a:t>
            </a:r>
          </a:p>
        </p:txBody>
      </p:sp>
      <p:sp>
        <p:nvSpPr>
          <p:cNvPr id="12" name="TextBox 12"/>
          <p:cNvSpPr txBox="1"/>
          <p:nvPr/>
        </p:nvSpPr>
        <p:spPr>
          <a:xfrm>
            <a:off x="2173366" y="5909377"/>
            <a:ext cx="6481165" cy="1035050"/>
          </a:xfrm>
          <a:prstGeom prst="rect">
            <a:avLst/>
          </a:prstGeom>
        </p:spPr>
        <p:txBody>
          <a:bodyPr lIns="0" tIns="0" rIns="0" bIns="0" rtlCol="0" anchor="t">
            <a:spAutoFit/>
          </a:bodyPr>
          <a:lstStyle/>
          <a:p>
            <a:pPr algn="l">
              <a:lnSpc>
                <a:spcPts val="2799"/>
              </a:lnSpc>
              <a:spcBef>
                <a:spcPct val="0"/>
              </a:spcBef>
            </a:pPr>
            <a:r>
              <a:rPr lang="en-US" sz="1999" spc="-99" dirty="0">
                <a:solidFill>
                  <a:srgbClr val="000000"/>
                </a:solidFill>
                <a:latin typeface="Nunito"/>
                <a:ea typeface="Nunito"/>
                <a:cs typeface="Nunito"/>
                <a:sym typeface="Nunito"/>
              </a:rPr>
              <a:t>We encourage members to reach out and schedule your wellness appointment right away. Connecting with your doctor early is the first step to managing your health care needs. </a:t>
            </a:r>
          </a:p>
        </p:txBody>
      </p:sp>
      <p:sp>
        <p:nvSpPr>
          <p:cNvPr id="13" name="TextBox 13"/>
          <p:cNvSpPr txBox="1"/>
          <p:nvPr/>
        </p:nvSpPr>
        <p:spPr>
          <a:xfrm>
            <a:off x="2173446" y="8049814"/>
            <a:ext cx="5943268" cy="1387475"/>
          </a:xfrm>
          <a:prstGeom prst="rect">
            <a:avLst/>
          </a:prstGeom>
        </p:spPr>
        <p:txBody>
          <a:bodyPr lIns="0" tIns="0" rIns="0" bIns="0" rtlCol="0" anchor="t">
            <a:spAutoFit/>
          </a:bodyPr>
          <a:lstStyle/>
          <a:p>
            <a:pPr algn="l">
              <a:lnSpc>
                <a:spcPts val="2799"/>
              </a:lnSpc>
              <a:spcBef>
                <a:spcPct val="0"/>
              </a:spcBef>
            </a:pPr>
            <a:r>
              <a:rPr lang="en-US" sz="1999" spc="-99">
                <a:solidFill>
                  <a:srgbClr val="000000"/>
                </a:solidFill>
                <a:latin typeface="Nunito"/>
                <a:ea typeface="Nunito"/>
                <a:cs typeface="Nunito"/>
                <a:sym typeface="Nunito"/>
              </a:rPr>
              <a:t>You don’t need a referral to get care from other providers. If you get care from other providers, let your primary care provider (PCP) know so they can coordinate your overall care. </a:t>
            </a:r>
          </a:p>
        </p:txBody>
      </p:sp>
      <p:sp>
        <p:nvSpPr>
          <p:cNvPr id="14" name="TextBox 14"/>
          <p:cNvSpPr txBox="1"/>
          <p:nvPr/>
        </p:nvSpPr>
        <p:spPr>
          <a:xfrm>
            <a:off x="9610725" y="2470334"/>
            <a:ext cx="8093110" cy="815340"/>
          </a:xfrm>
          <a:prstGeom prst="rect">
            <a:avLst/>
          </a:prstGeom>
        </p:spPr>
        <p:txBody>
          <a:bodyPr lIns="0" tIns="0" rIns="0" bIns="0" rtlCol="0" anchor="t">
            <a:spAutoFit/>
          </a:bodyPr>
          <a:lstStyle/>
          <a:p>
            <a:pPr algn="l">
              <a:lnSpc>
                <a:spcPts val="3359"/>
              </a:lnSpc>
              <a:spcBef>
                <a:spcPct val="0"/>
              </a:spcBef>
            </a:pPr>
            <a:r>
              <a:rPr lang="en-US" sz="2399" spc="-119">
                <a:solidFill>
                  <a:srgbClr val="000000"/>
                </a:solidFill>
                <a:latin typeface="Nunito Bold"/>
                <a:ea typeface="Nunito Bold"/>
                <a:cs typeface="Nunito Bold"/>
                <a:sym typeface="Nunito Bold"/>
              </a:rPr>
              <a:t>Know when to go to your doctor, urgent care or the emergency room.</a:t>
            </a:r>
          </a:p>
        </p:txBody>
      </p:sp>
      <p:sp>
        <p:nvSpPr>
          <p:cNvPr id="15" name="TextBox 15"/>
          <p:cNvSpPr txBox="1"/>
          <p:nvPr/>
        </p:nvSpPr>
        <p:spPr>
          <a:xfrm>
            <a:off x="11301854" y="3643725"/>
            <a:ext cx="6631595" cy="1387475"/>
          </a:xfrm>
          <a:prstGeom prst="rect">
            <a:avLst/>
          </a:prstGeom>
        </p:spPr>
        <p:txBody>
          <a:bodyPr lIns="0" tIns="0" rIns="0" bIns="0" rtlCol="0" anchor="t">
            <a:spAutoFit/>
          </a:bodyPr>
          <a:lstStyle/>
          <a:p>
            <a:pPr algn="l">
              <a:lnSpc>
                <a:spcPts val="2799"/>
              </a:lnSpc>
            </a:pPr>
            <a:r>
              <a:rPr lang="en-US" sz="1999" spc="-99">
                <a:solidFill>
                  <a:srgbClr val="000000"/>
                </a:solidFill>
                <a:latin typeface="Nunito"/>
                <a:ea typeface="Nunito"/>
                <a:cs typeface="Nunito"/>
                <a:sym typeface="Nunito"/>
              </a:rPr>
              <a:t>Visit your Primary Care Provider(PCP) for: </a:t>
            </a:r>
          </a:p>
          <a:p>
            <a:pPr marL="431799" lvl="1" indent="-215899" algn="l">
              <a:lnSpc>
                <a:spcPts val="2799"/>
              </a:lnSpc>
              <a:buFont typeface="Arial"/>
              <a:buChar char="•"/>
            </a:pPr>
            <a:r>
              <a:rPr lang="en-US" sz="1999" spc="-99">
                <a:solidFill>
                  <a:srgbClr val="000000"/>
                </a:solidFill>
                <a:latin typeface="Nunito"/>
                <a:ea typeface="Nunito"/>
                <a:cs typeface="Nunito"/>
                <a:sym typeface="Nunito"/>
              </a:rPr>
              <a:t>Routine care </a:t>
            </a:r>
          </a:p>
          <a:p>
            <a:pPr marL="431799" lvl="1" indent="-215899" algn="l">
              <a:lnSpc>
                <a:spcPts val="2799"/>
              </a:lnSpc>
              <a:buFont typeface="Arial"/>
              <a:buChar char="•"/>
            </a:pPr>
            <a:r>
              <a:rPr lang="en-US" sz="1999" spc="-99">
                <a:solidFill>
                  <a:srgbClr val="000000"/>
                </a:solidFill>
                <a:latin typeface="Nunito"/>
                <a:ea typeface="Nunito"/>
                <a:cs typeface="Nunito"/>
                <a:sym typeface="Nunito"/>
              </a:rPr>
              <a:t>Medication Management </a:t>
            </a:r>
          </a:p>
          <a:p>
            <a:pPr marL="431799" lvl="1" indent="-215899" algn="l">
              <a:lnSpc>
                <a:spcPts val="2799"/>
              </a:lnSpc>
              <a:spcBef>
                <a:spcPct val="0"/>
              </a:spcBef>
              <a:buFont typeface="Arial"/>
              <a:buChar char="•"/>
            </a:pPr>
            <a:r>
              <a:rPr lang="en-US" sz="1999" spc="-99">
                <a:solidFill>
                  <a:srgbClr val="000000"/>
                </a:solidFill>
                <a:latin typeface="Nunito"/>
                <a:ea typeface="Nunito"/>
                <a:cs typeface="Nunito"/>
                <a:sym typeface="Nunito"/>
              </a:rPr>
              <a:t>Annual Wellness visits </a:t>
            </a:r>
          </a:p>
        </p:txBody>
      </p:sp>
      <p:sp>
        <p:nvSpPr>
          <p:cNvPr id="16" name="TextBox 16"/>
          <p:cNvSpPr txBox="1"/>
          <p:nvPr/>
        </p:nvSpPr>
        <p:spPr>
          <a:xfrm>
            <a:off x="11301854" y="5596133"/>
            <a:ext cx="6631595" cy="1387475"/>
          </a:xfrm>
          <a:prstGeom prst="rect">
            <a:avLst/>
          </a:prstGeom>
        </p:spPr>
        <p:txBody>
          <a:bodyPr lIns="0" tIns="0" rIns="0" bIns="0" rtlCol="0" anchor="t">
            <a:spAutoFit/>
          </a:bodyPr>
          <a:lstStyle/>
          <a:p>
            <a:pPr algn="l">
              <a:lnSpc>
                <a:spcPts val="2799"/>
              </a:lnSpc>
            </a:pPr>
            <a:r>
              <a:rPr lang="en-US" sz="1999" spc="-99">
                <a:solidFill>
                  <a:srgbClr val="000000"/>
                </a:solidFill>
                <a:latin typeface="Nunito"/>
                <a:ea typeface="Nunito"/>
                <a:cs typeface="Nunito"/>
                <a:sym typeface="Nunito"/>
              </a:rPr>
              <a:t>Go to an Urgent Care Center when you can’t see your PCP for non-emergencies, like: </a:t>
            </a:r>
          </a:p>
          <a:p>
            <a:pPr marL="431799" lvl="1" indent="-215899" algn="l">
              <a:lnSpc>
                <a:spcPts val="2799"/>
              </a:lnSpc>
              <a:buFont typeface="Arial"/>
              <a:buChar char="•"/>
            </a:pPr>
            <a:r>
              <a:rPr lang="en-US" sz="1999" spc="-99">
                <a:solidFill>
                  <a:srgbClr val="000000"/>
                </a:solidFill>
                <a:latin typeface="Nunito"/>
                <a:ea typeface="Nunito"/>
                <a:cs typeface="Nunito"/>
                <a:sym typeface="Nunito"/>
              </a:rPr>
              <a:t>Sprains </a:t>
            </a:r>
          </a:p>
          <a:p>
            <a:pPr marL="431799" lvl="1" indent="-215899" algn="l">
              <a:lnSpc>
                <a:spcPts val="2799"/>
              </a:lnSpc>
              <a:spcBef>
                <a:spcPct val="0"/>
              </a:spcBef>
              <a:buFont typeface="Arial"/>
              <a:buChar char="•"/>
            </a:pPr>
            <a:r>
              <a:rPr lang="en-US" sz="1999" spc="-99">
                <a:solidFill>
                  <a:srgbClr val="000000"/>
                </a:solidFill>
                <a:latin typeface="Nunito"/>
                <a:ea typeface="Nunito"/>
                <a:cs typeface="Nunito"/>
                <a:sym typeface="Nunito"/>
              </a:rPr>
              <a:t>Minor infections or burns </a:t>
            </a:r>
          </a:p>
        </p:txBody>
      </p:sp>
      <p:sp>
        <p:nvSpPr>
          <p:cNvPr id="17" name="TextBox 17"/>
          <p:cNvSpPr txBox="1"/>
          <p:nvPr/>
        </p:nvSpPr>
        <p:spPr>
          <a:xfrm>
            <a:off x="11119691" y="7339974"/>
            <a:ext cx="6139609" cy="2141612"/>
          </a:xfrm>
          <a:prstGeom prst="rect">
            <a:avLst/>
          </a:prstGeom>
        </p:spPr>
        <p:txBody>
          <a:bodyPr lIns="0" tIns="0" rIns="0" bIns="0" rtlCol="0" anchor="t">
            <a:spAutoFit/>
          </a:bodyPr>
          <a:lstStyle/>
          <a:p>
            <a:pPr algn="l">
              <a:lnSpc>
                <a:spcPts val="2799"/>
              </a:lnSpc>
            </a:pPr>
            <a:r>
              <a:rPr lang="en-US" sz="1999" spc="-99" dirty="0">
                <a:solidFill>
                  <a:srgbClr val="000000"/>
                </a:solidFill>
                <a:latin typeface="Nunito"/>
                <a:ea typeface="Nunito"/>
                <a:cs typeface="Nunito"/>
                <a:sym typeface="Nunito"/>
              </a:rPr>
              <a:t>Go to the Emergency Room for very serious health issues like: </a:t>
            </a:r>
          </a:p>
          <a:p>
            <a:pPr marL="431799" lvl="1" indent="-215899" algn="l">
              <a:lnSpc>
                <a:spcPts val="2799"/>
              </a:lnSpc>
              <a:buFont typeface="Arial"/>
              <a:buChar char="•"/>
            </a:pPr>
            <a:r>
              <a:rPr lang="en-US" sz="1999" spc="-99" dirty="0">
                <a:solidFill>
                  <a:srgbClr val="000000"/>
                </a:solidFill>
                <a:latin typeface="Nunito"/>
                <a:ea typeface="Nunito"/>
                <a:cs typeface="Nunito"/>
                <a:sym typeface="Nunito"/>
              </a:rPr>
              <a:t>Heavy bleeding</a:t>
            </a:r>
          </a:p>
          <a:p>
            <a:pPr marL="431799" lvl="1" indent="-215899" algn="l">
              <a:lnSpc>
                <a:spcPts val="2799"/>
              </a:lnSpc>
              <a:buFont typeface="Arial"/>
              <a:buChar char="•"/>
            </a:pPr>
            <a:r>
              <a:rPr lang="en-US" sz="1999" spc="-99" dirty="0">
                <a:solidFill>
                  <a:srgbClr val="000000"/>
                </a:solidFill>
                <a:latin typeface="Nunito"/>
                <a:ea typeface="Nunito"/>
                <a:cs typeface="Nunito"/>
                <a:sym typeface="Nunito"/>
              </a:rPr>
              <a:t>Chest pain </a:t>
            </a:r>
          </a:p>
          <a:p>
            <a:pPr marL="431799" lvl="1" indent="-215899" algn="l">
              <a:lnSpc>
                <a:spcPts val="2799"/>
              </a:lnSpc>
              <a:buFont typeface="Arial"/>
              <a:buChar char="•"/>
            </a:pPr>
            <a:r>
              <a:rPr lang="en-US" sz="1999" spc="-99" dirty="0">
                <a:solidFill>
                  <a:srgbClr val="000000"/>
                </a:solidFill>
                <a:latin typeface="Nunito"/>
                <a:ea typeface="Nunito"/>
                <a:cs typeface="Nunito"/>
                <a:sym typeface="Nunito"/>
              </a:rPr>
              <a:t>Major burns</a:t>
            </a:r>
          </a:p>
          <a:p>
            <a:pPr marL="431799" lvl="1" indent="-215899" algn="l">
              <a:lnSpc>
                <a:spcPts val="2799"/>
              </a:lnSpc>
              <a:spcBef>
                <a:spcPct val="0"/>
              </a:spcBef>
              <a:buFont typeface="Arial"/>
              <a:buChar char="•"/>
            </a:pPr>
            <a:r>
              <a:rPr lang="en-US" sz="1999" spc="-99" dirty="0">
                <a:solidFill>
                  <a:srgbClr val="000000"/>
                </a:solidFill>
                <a:latin typeface="Nunito"/>
                <a:ea typeface="Nunito"/>
                <a:cs typeface="Nunito"/>
                <a:sym typeface="Nunito"/>
              </a:rPr>
              <a:t>Breathing difficulty</a:t>
            </a:r>
          </a:p>
        </p:txBody>
      </p:sp>
      <p:sp>
        <p:nvSpPr>
          <p:cNvPr id="18" name="TextBox 18"/>
          <p:cNvSpPr txBox="1"/>
          <p:nvPr/>
        </p:nvSpPr>
        <p:spPr>
          <a:xfrm>
            <a:off x="14617652" y="7962270"/>
            <a:ext cx="3268347" cy="2141612"/>
          </a:xfrm>
          <a:prstGeom prst="rect">
            <a:avLst/>
          </a:prstGeom>
        </p:spPr>
        <p:txBody>
          <a:bodyPr lIns="0" tIns="0" rIns="0" bIns="0" rtlCol="0" anchor="t">
            <a:spAutoFit/>
          </a:bodyPr>
          <a:lstStyle/>
          <a:p>
            <a:pPr marL="431799" lvl="1" indent="-215899" algn="l">
              <a:lnSpc>
                <a:spcPts val="2799"/>
              </a:lnSpc>
              <a:buFont typeface="Arial"/>
              <a:buChar char="•"/>
            </a:pPr>
            <a:r>
              <a:rPr lang="en-US" sz="1999" spc="-99" dirty="0">
                <a:solidFill>
                  <a:srgbClr val="000000"/>
                </a:solidFill>
                <a:latin typeface="Nunito"/>
                <a:ea typeface="Nunito"/>
                <a:cs typeface="Nunito"/>
                <a:sym typeface="Nunito"/>
              </a:rPr>
              <a:t>Sudden confusion or weakness on one side of your face or body</a:t>
            </a:r>
          </a:p>
          <a:p>
            <a:pPr algn="l">
              <a:lnSpc>
                <a:spcPts val="2799"/>
              </a:lnSpc>
            </a:pPr>
            <a:endParaRPr lang="en-US" sz="1999" spc="-99" dirty="0">
              <a:solidFill>
                <a:srgbClr val="000000"/>
              </a:solidFill>
              <a:latin typeface="Nunito"/>
              <a:ea typeface="Nunito"/>
              <a:cs typeface="Nunito"/>
              <a:sym typeface="Nunito"/>
            </a:endParaRPr>
          </a:p>
          <a:p>
            <a:pPr algn="l">
              <a:lnSpc>
                <a:spcPts val="2799"/>
              </a:lnSpc>
            </a:pPr>
            <a:r>
              <a:rPr lang="en-US" sz="1999" spc="-99" dirty="0">
                <a:solidFill>
                  <a:srgbClr val="000000"/>
                </a:solidFill>
                <a:latin typeface="Nunito Bold"/>
                <a:ea typeface="Nunito Bold"/>
                <a:cs typeface="Nunito Bold"/>
                <a:sym typeface="Nunito Bold"/>
              </a:rPr>
              <a:t>Call 911 if you’re not able to get to the emergency room.</a:t>
            </a:r>
          </a:p>
        </p:txBody>
      </p:sp>
      <p:sp>
        <p:nvSpPr>
          <p:cNvPr id="19" name="TextBox 19"/>
          <p:cNvSpPr txBox="1"/>
          <p:nvPr/>
        </p:nvSpPr>
        <p:spPr>
          <a:xfrm>
            <a:off x="14617652" y="3996150"/>
            <a:ext cx="2324695" cy="682625"/>
          </a:xfrm>
          <a:prstGeom prst="rect">
            <a:avLst/>
          </a:prstGeom>
        </p:spPr>
        <p:txBody>
          <a:bodyPr lIns="0" tIns="0" rIns="0" bIns="0" rtlCol="0" anchor="t">
            <a:spAutoFit/>
          </a:bodyPr>
          <a:lstStyle/>
          <a:p>
            <a:pPr marL="431799" lvl="1" indent="-215899" algn="l">
              <a:lnSpc>
                <a:spcPts val="2799"/>
              </a:lnSpc>
              <a:buFont typeface="Arial"/>
              <a:buChar char="•"/>
            </a:pPr>
            <a:r>
              <a:rPr lang="en-US" sz="1999" spc="-99">
                <a:solidFill>
                  <a:srgbClr val="000000"/>
                </a:solidFill>
                <a:latin typeface="Nunito"/>
                <a:ea typeface="Nunito"/>
                <a:cs typeface="Nunito"/>
                <a:sym typeface="Nunito"/>
              </a:rPr>
              <a:t>Health screenings </a:t>
            </a:r>
          </a:p>
          <a:p>
            <a:pPr marL="431799" lvl="1" indent="-215899" algn="l">
              <a:lnSpc>
                <a:spcPts val="2799"/>
              </a:lnSpc>
              <a:buFont typeface="Arial"/>
              <a:buChar char="•"/>
            </a:pPr>
            <a:r>
              <a:rPr lang="en-US" sz="1999" spc="-99">
                <a:solidFill>
                  <a:srgbClr val="000000"/>
                </a:solidFill>
                <a:latin typeface="Nunito"/>
                <a:ea typeface="Nunito"/>
                <a:cs typeface="Nunito"/>
                <a:sym typeface="Nunito"/>
              </a:rPr>
              <a:t>Immunizations </a:t>
            </a:r>
          </a:p>
        </p:txBody>
      </p:sp>
      <p:sp>
        <p:nvSpPr>
          <p:cNvPr id="20" name="TextBox 20"/>
          <p:cNvSpPr txBox="1"/>
          <p:nvPr/>
        </p:nvSpPr>
        <p:spPr>
          <a:xfrm>
            <a:off x="14435489" y="6267570"/>
            <a:ext cx="2516535" cy="682625"/>
          </a:xfrm>
          <a:prstGeom prst="rect">
            <a:avLst/>
          </a:prstGeom>
        </p:spPr>
        <p:txBody>
          <a:bodyPr lIns="0" tIns="0" rIns="0" bIns="0" rtlCol="0" anchor="t">
            <a:spAutoFit/>
          </a:bodyPr>
          <a:lstStyle/>
          <a:p>
            <a:pPr marL="431799" lvl="1" indent="-215899" algn="l">
              <a:lnSpc>
                <a:spcPts val="2799"/>
              </a:lnSpc>
              <a:buFont typeface="Arial"/>
              <a:buChar char="•"/>
            </a:pPr>
            <a:r>
              <a:rPr lang="en-US" sz="1999" spc="-99">
                <a:solidFill>
                  <a:srgbClr val="000000"/>
                </a:solidFill>
                <a:latin typeface="Nunito"/>
                <a:ea typeface="Nunito"/>
                <a:cs typeface="Nunito"/>
                <a:sym typeface="Nunito"/>
              </a:rPr>
              <a:t>Sudden illness </a:t>
            </a:r>
          </a:p>
          <a:p>
            <a:pPr marL="431799" lvl="1" indent="-215899" algn="l">
              <a:lnSpc>
                <a:spcPts val="2799"/>
              </a:lnSpc>
              <a:buFont typeface="Arial"/>
              <a:buChar char="•"/>
            </a:pPr>
            <a:r>
              <a:rPr lang="en-US" sz="1999" spc="-99">
                <a:solidFill>
                  <a:srgbClr val="000000"/>
                </a:solidFill>
                <a:latin typeface="Nunito"/>
                <a:ea typeface="Nunito"/>
                <a:cs typeface="Nunito"/>
                <a:sym typeface="Nunito"/>
              </a:rPr>
              <a:t>Minor broken bones </a:t>
            </a:r>
          </a:p>
        </p:txBody>
      </p:sp>
      <p:sp>
        <p:nvSpPr>
          <p:cNvPr id="21" name="TextBox 21"/>
          <p:cNvSpPr txBox="1"/>
          <p:nvPr/>
        </p:nvSpPr>
        <p:spPr>
          <a:xfrm>
            <a:off x="113590" y="9946010"/>
            <a:ext cx="3615555" cy="198119"/>
          </a:xfrm>
          <a:prstGeom prst="rect">
            <a:avLst/>
          </a:prstGeom>
        </p:spPr>
        <p:txBody>
          <a:bodyPr lIns="0" tIns="0" rIns="0" bIns="0" rtlCol="0" anchor="t">
            <a:spAutoFit/>
          </a:bodyPr>
          <a:lstStyle/>
          <a:p>
            <a:pPr algn="ctr">
              <a:lnSpc>
                <a:spcPts val="1680"/>
              </a:lnSpc>
            </a:pPr>
            <a:r>
              <a:rPr lang="en-US" sz="1200">
                <a:solidFill>
                  <a:srgbClr val="000000"/>
                </a:solidFill>
                <a:latin typeface="Canva Sans"/>
                <a:ea typeface="Canva Sans"/>
                <a:cs typeface="Canva Sans"/>
                <a:sym typeface="Canva Sans"/>
              </a:rPr>
              <a:t>Confidential - Not Intended for Distribution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EFE0"/>
        </a:solidFill>
        <a:effectLst/>
      </p:bgPr>
    </p:bg>
    <p:spTree>
      <p:nvGrpSpPr>
        <p:cNvPr id="1" name=""/>
        <p:cNvGrpSpPr/>
        <p:nvPr/>
      </p:nvGrpSpPr>
      <p:grpSpPr>
        <a:xfrm>
          <a:off x="0" y="0"/>
          <a:ext cx="0" cy="0"/>
          <a:chOff x="0" y="0"/>
          <a:chExt cx="0" cy="0"/>
        </a:xfrm>
      </p:grpSpPr>
      <p:grpSp>
        <p:nvGrpSpPr>
          <p:cNvPr id="2" name="Group 2"/>
          <p:cNvGrpSpPr/>
          <p:nvPr/>
        </p:nvGrpSpPr>
        <p:grpSpPr>
          <a:xfrm>
            <a:off x="0" y="3586196"/>
            <a:ext cx="4630211" cy="6088076"/>
            <a:chOff x="0" y="0"/>
            <a:chExt cx="6173615" cy="8117434"/>
          </a:xfrm>
        </p:grpSpPr>
        <p:pic>
          <p:nvPicPr>
            <p:cNvPr id="3" name="Picture 3"/>
            <p:cNvPicPr>
              <a:picLocks noChangeAspect="1"/>
            </p:cNvPicPr>
            <p:nvPr/>
          </p:nvPicPr>
          <p:blipFill>
            <a:blip r:embed="rId2"/>
            <a:srcRect l="35180" r="35180"/>
            <a:stretch>
              <a:fillRect/>
            </a:stretch>
          </p:blipFill>
          <p:spPr>
            <a:xfrm>
              <a:off x="0" y="0"/>
              <a:ext cx="6173615" cy="8117434"/>
            </a:xfrm>
            <a:prstGeom prst="rect">
              <a:avLst/>
            </a:prstGeom>
          </p:spPr>
        </p:pic>
      </p:grpSp>
      <p:graphicFrame>
        <p:nvGraphicFramePr>
          <p:cNvPr id="4" name="Table 4"/>
          <p:cNvGraphicFramePr>
            <a:graphicFrameLocks noGrp="1"/>
          </p:cNvGraphicFramePr>
          <p:nvPr/>
        </p:nvGraphicFramePr>
        <p:xfrm>
          <a:off x="0" y="2588613"/>
          <a:ext cx="18288000" cy="997583"/>
        </p:xfrm>
        <a:graphic>
          <a:graphicData uri="http://schemas.openxmlformats.org/drawingml/2006/table">
            <a:tbl>
              <a:tblPr/>
              <a:tblGrid>
                <a:gridCol w="8937566">
                  <a:extLst>
                    <a:ext uri="{9D8B030D-6E8A-4147-A177-3AD203B41FA5}">
                      <a16:colId xmlns:a16="http://schemas.microsoft.com/office/drawing/2014/main" val="20000"/>
                    </a:ext>
                  </a:extLst>
                </a:gridCol>
                <a:gridCol w="9350434">
                  <a:extLst>
                    <a:ext uri="{9D8B030D-6E8A-4147-A177-3AD203B41FA5}">
                      <a16:colId xmlns:a16="http://schemas.microsoft.com/office/drawing/2014/main" val="20001"/>
                    </a:ext>
                  </a:extLst>
                </a:gridCol>
              </a:tblGrid>
              <a:tr h="997583">
                <a:tc gridSpan="2">
                  <a:txBody>
                    <a:bodyPr/>
                    <a:lstStyle/>
                    <a:p>
                      <a:pPr algn="ctr">
                        <a:lnSpc>
                          <a:spcPts val="2999"/>
                        </a:lnSpc>
                        <a:defRPr/>
                      </a:pPr>
                      <a:endParaRPr lang="en-US" sz="1100"/>
                    </a:p>
                  </a:txBody>
                  <a:tcPr marL="76200" marR="76200" marT="76200" marB="76200" anchor="ctr">
                    <a:lnL w="0" cap="flat" cmpd="sng" algn="ctr">
                      <a:solidFill>
                        <a:srgbClr val="04C087"/>
                      </a:solidFill>
                      <a:prstDash val="solid"/>
                      <a:round/>
                      <a:headEnd type="none" w="med" len="med"/>
                      <a:tailEnd type="none" w="med" len="med"/>
                    </a:lnL>
                    <a:lnR w="0" cap="flat" cmpd="sng" algn="ctr">
                      <a:solidFill>
                        <a:srgbClr val="04C087"/>
                      </a:solidFill>
                      <a:prstDash val="solid"/>
                      <a:round/>
                      <a:headEnd type="none" w="med" len="med"/>
                      <a:tailEnd type="none" w="med" len="med"/>
                    </a:lnR>
                    <a:lnT w="19050" cap="flat" cmpd="sng" algn="ctr">
                      <a:solidFill>
                        <a:srgbClr val="282A29"/>
                      </a:solidFill>
                      <a:prstDash val="solid"/>
                      <a:round/>
                      <a:headEnd type="none" w="med" len="med"/>
                      <a:tailEnd type="none" w="med" len="med"/>
                    </a:lnT>
                    <a:lnB w="19050" cap="flat" cmpd="sng" algn="ctr">
                      <a:solidFill>
                        <a:srgbClr val="282A29"/>
                      </a:solidFill>
                      <a:prstDash val="solid"/>
                      <a:round/>
                      <a:headEnd type="none" w="med" len="med"/>
                      <a:tailEnd type="none" w="med" len="med"/>
                    </a:lnB>
                    <a:solidFill>
                      <a:srgbClr val="0DAF0A"/>
                    </a:solidFill>
                  </a:tcPr>
                </a:tc>
                <a:tc hMerge="1">
                  <a:txBody>
                    <a:bodyPr/>
                    <a:lstStyle/>
                    <a:p>
                      <a:pPr algn="ctr">
                        <a:lnSpc>
                          <a:spcPts val="2999"/>
                        </a:lnSpc>
                        <a:defRPr/>
                      </a:pPr>
                      <a:endParaRPr lang="en-US" sz="1100"/>
                    </a:p>
                  </a:txBody>
                  <a:tcPr marL="76200" marR="76200" marT="76200" marB="76200" anchor="ctr">
                    <a:lnL w="0" cap="flat" cmpd="sng" algn="ctr">
                      <a:solidFill>
                        <a:srgbClr val="04C087"/>
                      </a:solidFill>
                      <a:prstDash val="solid"/>
                      <a:round/>
                      <a:headEnd type="none" w="med" len="med"/>
                      <a:tailEnd type="none" w="med" len="med"/>
                    </a:lnL>
                    <a:lnR w="0" cap="flat" cmpd="sng" algn="ctr">
                      <a:solidFill>
                        <a:srgbClr val="04C087"/>
                      </a:solidFill>
                      <a:prstDash val="solid"/>
                      <a:round/>
                      <a:headEnd type="none" w="med" len="med"/>
                      <a:tailEnd type="none" w="med" len="med"/>
                    </a:lnR>
                    <a:lnT w="19050" cap="flat" cmpd="sng" algn="ctr">
                      <a:solidFill>
                        <a:srgbClr val="282A29"/>
                      </a:solidFill>
                      <a:prstDash val="solid"/>
                      <a:round/>
                      <a:headEnd type="none" w="med" len="med"/>
                      <a:tailEnd type="none" w="med" len="med"/>
                    </a:lnT>
                    <a:lnB w="19050" cap="flat" cmpd="sng" algn="ctr">
                      <a:solidFill>
                        <a:srgbClr val="282A29"/>
                      </a:solidFill>
                      <a:prstDash val="solid"/>
                      <a:round/>
                      <a:headEnd type="none" w="med" len="med"/>
                      <a:tailEnd type="none" w="med" len="med"/>
                    </a:lnB>
                    <a:solidFill>
                      <a:srgbClr val="0DAF0A"/>
                    </a:solidFill>
                  </a:tcPr>
                </a:tc>
                <a:extLst>
                  <a:ext uri="{0D108BD9-81ED-4DB2-BD59-A6C34878D82A}">
                    <a16:rowId xmlns:a16="http://schemas.microsoft.com/office/drawing/2014/main" val="10000"/>
                  </a:ext>
                </a:extLst>
              </a:tr>
            </a:tbl>
          </a:graphicData>
        </a:graphic>
      </p:graphicFrame>
      <p:graphicFrame>
        <p:nvGraphicFramePr>
          <p:cNvPr id="5" name="Table 5"/>
          <p:cNvGraphicFramePr>
            <a:graphicFrameLocks noGrp="1"/>
          </p:cNvGraphicFramePr>
          <p:nvPr/>
        </p:nvGraphicFramePr>
        <p:xfrm>
          <a:off x="6096354" y="3586196"/>
          <a:ext cx="11356113" cy="7623046"/>
        </p:xfrm>
        <a:graphic>
          <a:graphicData uri="http://schemas.openxmlformats.org/drawingml/2006/table">
            <a:tbl>
              <a:tblPr/>
              <a:tblGrid>
                <a:gridCol w="3775297">
                  <a:extLst>
                    <a:ext uri="{9D8B030D-6E8A-4147-A177-3AD203B41FA5}">
                      <a16:colId xmlns:a16="http://schemas.microsoft.com/office/drawing/2014/main" val="20000"/>
                    </a:ext>
                  </a:extLst>
                </a:gridCol>
                <a:gridCol w="7580816">
                  <a:extLst>
                    <a:ext uri="{9D8B030D-6E8A-4147-A177-3AD203B41FA5}">
                      <a16:colId xmlns:a16="http://schemas.microsoft.com/office/drawing/2014/main" val="20001"/>
                    </a:ext>
                  </a:extLst>
                </a:gridCol>
              </a:tblGrid>
              <a:tr h="2181225">
                <a:tc gridSpan="2">
                  <a:txBody>
                    <a:bodyPr/>
                    <a:lstStyle/>
                    <a:p>
                      <a:pPr algn="l">
                        <a:lnSpc>
                          <a:spcPts val="7419"/>
                        </a:lnSpc>
                        <a:defRPr/>
                      </a:pPr>
                      <a:r>
                        <a:rPr lang="en-US" sz="5299" spc="-264">
                          <a:solidFill>
                            <a:srgbClr val="0DAF0A"/>
                          </a:solidFill>
                          <a:latin typeface="Nunito Semi-Bold"/>
                          <a:ea typeface="Nunito Semi-Bold"/>
                          <a:cs typeface="Nunito Semi-Bold"/>
                          <a:sym typeface="Nunito Semi-Bold"/>
                        </a:rPr>
                        <a:t>[Enter Name]</a:t>
                      </a:r>
                      <a:endParaRPr lang="en-US" sz="1100"/>
                    </a:p>
                    <a:p>
                      <a:pPr algn="l">
                        <a:lnSpc>
                          <a:spcPts val="7419"/>
                        </a:lnSpc>
                      </a:pPr>
                      <a:r>
                        <a:rPr lang="en-US" sz="5299" spc="-264">
                          <a:solidFill>
                            <a:srgbClr val="0DAF0A"/>
                          </a:solidFill>
                          <a:latin typeface="Nunito Semi-Bold"/>
                          <a:ea typeface="Nunito Semi-Bold"/>
                          <a:cs typeface="Nunito Semi-Bold"/>
                          <a:sym typeface="Nunito Semi-Bold"/>
                        </a:rPr>
                        <a:t>[</a:t>
                      </a:r>
                      <a:r>
                        <a:rPr lang="en-US" sz="5299" spc="-264">
                          <a:solidFill>
                            <a:srgbClr val="0DAF0A"/>
                          </a:solidFill>
                          <a:latin typeface="Nunito"/>
                          <a:ea typeface="Nunito"/>
                          <a:cs typeface="Nunito"/>
                          <a:sym typeface="Nunito"/>
                        </a:rPr>
                        <a:t>Enter Title]</a:t>
                      </a:r>
                    </a:p>
                  </a:txBody>
                  <a:tcPr marL="76200" marR="76200" marT="76200" marB="76200" anchor="ctr">
                    <a:lnL w="0" cap="flat" cmpd="sng" algn="ctr">
                      <a:solidFill>
                        <a:srgbClr val="04C087"/>
                      </a:solidFill>
                      <a:prstDash val="solid"/>
                      <a:round/>
                      <a:headEnd type="none" w="med" len="med"/>
                      <a:tailEnd type="none" w="med" len="med"/>
                    </a:lnL>
                    <a:lnR w="0" cap="flat" cmpd="sng" algn="ctr">
                      <a:solidFill>
                        <a:srgbClr val="04C087"/>
                      </a:solidFill>
                      <a:prstDash val="solid"/>
                      <a:round/>
                      <a:headEnd type="none" w="med" len="med"/>
                      <a:tailEnd type="none" w="med" len="med"/>
                    </a:lnR>
                    <a:lnT w="0" cap="flat" cmpd="sng" algn="ctr">
                      <a:solidFill>
                        <a:srgbClr val="282A29"/>
                      </a:solidFill>
                      <a:prstDash val="solid"/>
                      <a:round/>
                      <a:headEnd type="none" w="med" len="med"/>
                      <a:tailEnd type="none" w="med" len="med"/>
                    </a:lnT>
                    <a:lnB w="0" cap="flat" cmpd="sng" algn="ctr">
                      <a:solidFill>
                        <a:srgbClr val="04C087"/>
                      </a:solidFill>
                      <a:prstDash val="solid"/>
                      <a:round/>
                      <a:headEnd type="none" w="med" len="med"/>
                      <a:tailEnd type="none" w="med" len="med"/>
                    </a:lnB>
                  </a:tcPr>
                </a:tc>
                <a:tc hMerge="1">
                  <a:txBody>
                    <a:bodyPr/>
                    <a:lstStyle/>
                    <a:p>
                      <a:pPr algn="l">
                        <a:lnSpc>
                          <a:spcPts val="7419"/>
                        </a:lnSpc>
                        <a:defRPr/>
                      </a:pPr>
                      <a:r>
                        <a:rPr lang="en-US" sz="5299" spc="-264">
                          <a:solidFill>
                            <a:srgbClr val="0DAF0A"/>
                          </a:solidFill>
                          <a:latin typeface="Nunito Semi-Bold"/>
                          <a:ea typeface="Nunito Semi-Bold"/>
                          <a:cs typeface="Nunito Semi-Bold"/>
                          <a:sym typeface="Nunito Semi-Bold"/>
                        </a:rPr>
                        <a:t>[Enter Name]</a:t>
                      </a:r>
                      <a:endParaRPr lang="en-US" sz="1100"/>
                    </a:p>
                    <a:p>
                      <a:pPr algn="l">
                        <a:lnSpc>
                          <a:spcPts val="7419"/>
                        </a:lnSpc>
                      </a:pPr>
                      <a:r>
                        <a:rPr lang="en-US" sz="5299" spc="-264">
                          <a:solidFill>
                            <a:srgbClr val="0DAF0A"/>
                          </a:solidFill>
                          <a:latin typeface="Nunito Semi-Bold"/>
                          <a:ea typeface="Nunito Semi-Bold"/>
                          <a:cs typeface="Nunito Semi-Bold"/>
                          <a:sym typeface="Nunito Semi-Bold"/>
                        </a:rPr>
                        <a:t>[</a:t>
                      </a:r>
                      <a:r>
                        <a:rPr lang="en-US" sz="5299" spc="-264">
                          <a:solidFill>
                            <a:srgbClr val="0DAF0A"/>
                          </a:solidFill>
                          <a:latin typeface="Nunito"/>
                          <a:ea typeface="Nunito"/>
                          <a:cs typeface="Nunito"/>
                          <a:sym typeface="Nunito"/>
                        </a:rPr>
                        <a:t>Enter Title]</a:t>
                      </a:r>
                    </a:p>
                  </a:txBody>
                  <a:tcPr marL="76200" marR="76200" marT="76200" marB="76200" anchor="ctr">
                    <a:lnL w="0" cap="flat" cmpd="sng" algn="ctr">
                      <a:solidFill>
                        <a:srgbClr val="04C087"/>
                      </a:solidFill>
                      <a:prstDash val="solid"/>
                      <a:round/>
                      <a:headEnd type="none" w="med" len="med"/>
                      <a:tailEnd type="none" w="med" len="med"/>
                    </a:lnL>
                    <a:lnR w="0" cap="flat" cmpd="sng" algn="ctr">
                      <a:solidFill>
                        <a:srgbClr val="04C087"/>
                      </a:solidFill>
                      <a:prstDash val="solid"/>
                      <a:round/>
                      <a:headEnd type="none" w="med" len="med"/>
                      <a:tailEnd type="none" w="med" len="med"/>
                    </a:lnR>
                    <a:lnT w="0" cap="flat" cmpd="sng" algn="ctr">
                      <a:solidFill>
                        <a:srgbClr val="282A29"/>
                      </a:solidFill>
                      <a:prstDash val="solid"/>
                      <a:round/>
                      <a:headEnd type="none" w="med" len="med"/>
                      <a:tailEnd type="none" w="med" len="med"/>
                    </a:lnT>
                    <a:lnB w="0" cap="flat" cmpd="sng" algn="ctr">
                      <a:solidFill>
                        <a:srgbClr val="04C087"/>
                      </a:solidFill>
                      <a:prstDash val="solid"/>
                      <a:round/>
                      <a:headEnd type="none" w="med" len="med"/>
                      <a:tailEnd type="none" w="med" len="med"/>
                    </a:lnB>
                  </a:tcPr>
                </a:tc>
                <a:extLst>
                  <a:ext uri="{0D108BD9-81ED-4DB2-BD59-A6C34878D82A}">
                    <a16:rowId xmlns:a16="http://schemas.microsoft.com/office/drawing/2014/main" val="10000"/>
                  </a:ext>
                </a:extLst>
              </a:tr>
              <a:tr h="4657725">
                <a:tc gridSpan="2">
                  <a:txBody>
                    <a:bodyPr/>
                    <a:lstStyle/>
                    <a:p>
                      <a:pPr algn="l">
                        <a:lnSpc>
                          <a:spcPts val="3899"/>
                        </a:lnSpc>
                        <a:defRPr/>
                      </a:pPr>
                      <a:r>
                        <a:rPr lang="en-US" sz="2999" spc="-149">
                          <a:solidFill>
                            <a:srgbClr val="0DAF0A"/>
                          </a:solidFill>
                          <a:latin typeface="Nunito"/>
                          <a:ea typeface="Nunito"/>
                          <a:cs typeface="Nunito"/>
                          <a:sym typeface="Nunito"/>
                        </a:rPr>
                        <a:t>Telephone</a:t>
                      </a:r>
                      <a:endParaRPr lang="en-US" sz="1100"/>
                    </a:p>
                    <a:p>
                      <a:pPr algn="l">
                        <a:lnSpc>
                          <a:spcPts val="3899"/>
                        </a:lnSpc>
                      </a:pPr>
                      <a:r>
                        <a:rPr lang="en-US" sz="2999" spc="-149">
                          <a:solidFill>
                            <a:srgbClr val="0DAF0A"/>
                          </a:solidFill>
                          <a:latin typeface="Nunito"/>
                          <a:ea typeface="Nunito"/>
                          <a:cs typeface="Nunito"/>
                          <a:sym typeface="Nunito"/>
                        </a:rPr>
                        <a:t>T: [123-456-7890]</a:t>
                      </a:r>
                    </a:p>
                    <a:p>
                      <a:pPr algn="l">
                        <a:lnSpc>
                          <a:spcPts val="3899"/>
                        </a:lnSpc>
                      </a:pPr>
                      <a:endParaRPr lang="en-US" sz="2999" spc="-149">
                        <a:solidFill>
                          <a:srgbClr val="0DAF0A"/>
                        </a:solidFill>
                        <a:latin typeface="Nunito"/>
                        <a:ea typeface="Nunito"/>
                        <a:cs typeface="Nunito"/>
                        <a:sym typeface="Nunito"/>
                      </a:endParaRPr>
                    </a:p>
                    <a:p>
                      <a:pPr algn="l">
                        <a:lnSpc>
                          <a:spcPts val="3899"/>
                        </a:lnSpc>
                      </a:pPr>
                      <a:r>
                        <a:rPr lang="en-US" sz="2999" spc="-149">
                          <a:solidFill>
                            <a:srgbClr val="0DAF0A"/>
                          </a:solidFill>
                          <a:latin typeface="Nunito"/>
                          <a:ea typeface="Nunito"/>
                          <a:cs typeface="Nunito"/>
                          <a:sym typeface="Nunito"/>
                        </a:rPr>
                        <a:t>Email</a:t>
                      </a:r>
                    </a:p>
                    <a:p>
                      <a:pPr algn="l">
                        <a:lnSpc>
                          <a:spcPts val="3899"/>
                        </a:lnSpc>
                      </a:pPr>
                      <a:r>
                        <a:rPr lang="en-US" sz="2999" spc="-149">
                          <a:solidFill>
                            <a:srgbClr val="0DAF0A"/>
                          </a:solidFill>
                          <a:latin typeface="Nunito"/>
                          <a:ea typeface="Nunito"/>
                          <a:cs typeface="Nunito"/>
                          <a:sym typeface="Nunito"/>
                        </a:rPr>
                        <a:t>[hello@reallygreatsite.com]</a:t>
                      </a:r>
                    </a:p>
                    <a:p>
                      <a:pPr algn="l">
                        <a:lnSpc>
                          <a:spcPts val="3899"/>
                        </a:lnSpc>
                      </a:pPr>
                      <a:endParaRPr lang="en-US" sz="2999" spc="-149">
                        <a:solidFill>
                          <a:srgbClr val="0DAF0A"/>
                        </a:solidFill>
                        <a:latin typeface="Nunito"/>
                        <a:ea typeface="Nunito"/>
                        <a:cs typeface="Nunito"/>
                        <a:sym typeface="Nunito"/>
                      </a:endParaRPr>
                    </a:p>
                    <a:p>
                      <a:pPr algn="l">
                        <a:lnSpc>
                          <a:spcPts val="3899"/>
                        </a:lnSpc>
                      </a:pPr>
                      <a:r>
                        <a:rPr lang="en-US" sz="2999" spc="-149">
                          <a:solidFill>
                            <a:srgbClr val="0DAF0A"/>
                          </a:solidFill>
                          <a:latin typeface="Nunito"/>
                          <a:ea typeface="Nunito"/>
                          <a:cs typeface="Nunito"/>
                          <a:sym typeface="Nunito"/>
                        </a:rPr>
                        <a:t>ATRIO website</a:t>
                      </a:r>
                    </a:p>
                    <a:p>
                      <a:pPr algn="l">
                        <a:lnSpc>
                          <a:spcPts val="3899"/>
                        </a:lnSpc>
                      </a:pPr>
                      <a:r>
                        <a:rPr lang="en-US" sz="2999" spc="-149">
                          <a:solidFill>
                            <a:srgbClr val="0DAF0A"/>
                          </a:solidFill>
                          <a:latin typeface="Nunito"/>
                          <a:ea typeface="Nunito"/>
                          <a:cs typeface="Nunito"/>
                          <a:sym typeface="Nunito"/>
                        </a:rPr>
                        <a:t>atriohp.com </a:t>
                      </a:r>
                    </a:p>
                    <a:p>
                      <a:pPr algn="l">
                        <a:lnSpc>
                          <a:spcPts val="3899"/>
                        </a:lnSpc>
                      </a:pPr>
                      <a:endParaRPr lang="en-US" sz="2999" spc="-149">
                        <a:solidFill>
                          <a:srgbClr val="0DAF0A"/>
                        </a:solidFill>
                        <a:latin typeface="Nunito"/>
                        <a:ea typeface="Nunito"/>
                        <a:cs typeface="Nunito"/>
                        <a:sym typeface="Nunito"/>
                      </a:endParaRPr>
                    </a:p>
                  </a:txBody>
                  <a:tcPr marL="76200" marR="76200" marT="76200" marB="76200" anchor="ctr">
                    <a:lnL w="0" cap="flat" cmpd="sng" algn="ctr">
                      <a:solidFill>
                        <a:srgbClr val="04C087"/>
                      </a:solidFill>
                      <a:prstDash val="solid"/>
                      <a:round/>
                      <a:headEnd type="none" w="med" len="med"/>
                      <a:tailEnd type="none" w="med" len="med"/>
                    </a:lnL>
                    <a:lnR w="0" cap="flat" cmpd="sng" algn="ctr">
                      <a:solidFill>
                        <a:srgbClr val="04C087"/>
                      </a:solidFill>
                      <a:prstDash val="solid"/>
                      <a:round/>
                      <a:headEnd type="none" w="med" len="med"/>
                      <a:tailEnd type="none" w="med" len="med"/>
                    </a:lnR>
                    <a:lnT w="0" cap="flat" cmpd="sng" algn="ctr">
                      <a:solidFill>
                        <a:srgbClr val="04C087"/>
                      </a:solidFill>
                      <a:prstDash val="solid"/>
                      <a:round/>
                      <a:headEnd type="none" w="med" len="med"/>
                      <a:tailEnd type="none" w="med" len="med"/>
                    </a:lnT>
                    <a:lnB w="0" cap="flat" cmpd="sng" algn="ctr">
                      <a:solidFill>
                        <a:srgbClr val="04C087"/>
                      </a:solidFill>
                      <a:prstDash val="solid"/>
                      <a:round/>
                      <a:headEnd type="none" w="med" len="med"/>
                      <a:tailEnd type="none" w="med" len="med"/>
                    </a:lnB>
                  </a:tcPr>
                </a:tc>
                <a:tc hMerge="1">
                  <a:txBody>
                    <a:bodyPr/>
                    <a:lstStyle/>
                    <a:p>
                      <a:pPr algn="l">
                        <a:lnSpc>
                          <a:spcPts val="3899"/>
                        </a:lnSpc>
                        <a:defRPr/>
                      </a:pPr>
                      <a:r>
                        <a:rPr lang="en-US" sz="2999" spc="-149">
                          <a:solidFill>
                            <a:srgbClr val="0DAF0A"/>
                          </a:solidFill>
                          <a:latin typeface="Nunito"/>
                          <a:ea typeface="Nunito"/>
                          <a:cs typeface="Nunito"/>
                          <a:sym typeface="Nunito"/>
                        </a:rPr>
                        <a:t>Telephone</a:t>
                      </a:r>
                      <a:endParaRPr lang="en-US" sz="1100"/>
                    </a:p>
                    <a:p>
                      <a:pPr algn="l">
                        <a:lnSpc>
                          <a:spcPts val="3899"/>
                        </a:lnSpc>
                      </a:pPr>
                      <a:r>
                        <a:rPr lang="en-US" sz="2999" spc="-149">
                          <a:solidFill>
                            <a:srgbClr val="0DAF0A"/>
                          </a:solidFill>
                          <a:latin typeface="Nunito"/>
                          <a:ea typeface="Nunito"/>
                          <a:cs typeface="Nunito"/>
                          <a:sym typeface="Nunito"/>
                        </a:rPr>
                        <a:t>T: [123-456-7890]</a:t>
                      </a:r>
                    </a:p>
                    <a:p>
                      <a:pPr algn="l">
                        <a:lnSpc>
                          <a:spcPts val="3899"/>
                        </a:lnSpc>
                      </a:pPr>
                      <a:endParaRPr lang="en-US" sz="2999" spc="-149">
                        <a:solidFill>
                          <a:srgbClr val="0DAF0A"/>
                        </a:solidFill>
                        <a:latin typeface="Nunito"/>
                        <a:ea typeface="Nunito"/>
                        <a:cs typeface="Nunito"/>
                        <a:sym typeface="Nunito"/>
                      </a:endParaRPr>
                    </a:p>
                    <a:p>
                      <a:pPr algn="l">
                        <a:lnSpc>
                          <a:spcPts val="3899"/>
                        </a:lnSpc>
                      </a:pPr>
                      <a:r>
                        <a:rPr lang="en-US" sz="2999" spc="-149">
                          <a:solidFill>
                            <a:srgbClr val="0DAF0A"/>
                          </a:solidFill>
                          <a:latin typeface="Nunito"/>
                          <a:ea typeface="Nunito"/>
                          <a:cs typeface="Nunito"/>
                          <a:sym typeface="Nunito"/>
                        </a:rPr>
                        <a:t>Email</a:t>
                      </a:r>
                    </a:p>
                    <a:p>
                      <a:pPr algn="l">
                        <a:lnSpc>
                          <a:spcPts val="3899"/>
                        </a:lnSpc>
                      </a:pPr>
                      <a:r>
                        <a:rPr lang="en-US" sz="2999" spc="-149">
                          <a:solidFill>
                            <a:srgbClr val="0DAF0A"/>
                          </a:solidFill>
                          <a:latin typeface="Nunito"/>
                          <a:ea typeface="Nunito"/>
                          <a:cs typeface="Nunito"/>
                          <a:sym typeface="Nunito"/>
                        </a:rPr>
                        <a:t>[hello@reallygreatsite.com]</a:t>
                      </a:r>
                    </a:p>
                    <a:p>
                      <a:pPr algn="l">
                        <a:lnSpc>
                          <a:spcPts val="3899"/>
                        </a:lnSpc>
                      </a:pPr>
                      <a:endParaRPr lang="en-US" sz="2999" spc="-149">
                        <a:solidFill>
                          <a:srgbClr val="0DAF0A"/>
                        </a:solidFill>
                        <a:latin typeface="Nunito"/>
                        <a:ea typeface="Nunito"/>
                        <a:cs typeface="Nunito"/>
                        <a:sym typeface="Nunito"/>
                      </a:endParaRPr>
                    </a:p>
                    <a:p>
                      <a:pPr algn="l">
                        <a:lnSpc>
                          <a:spcPts val="3899"/>
                        </a:lnSpc>
                      </a:pPr>
                      <a:r>
                        <a:rPr lang="en-US" sz="2999" spc="-149">
                          <a:solidFill>
                            <a:srgbClr val="0DAF0A"/>
                          </a:solidFill>
                          <a:latin typeface="Nunito"/>
                          <a:ea typeface="Nunito"/>
                          <a:cs typeface="Nunito"/>
                          <a:sym typeface="Nunito"/>
                        </a:rPr>
                        <a:t>ATRIO website</a:t>
                      </a:r>
                    </a:p>
                    <a:p>
                      <a:pPr algn="l">
                        <a:lnSpc>
                          <a:spcPts val="3899"/>
                        </a:lnSpc>
                      </a:pPr>
                      <a:r>
                        <a:rPr lang="en-US" sz="2999" spc="-149">
                          <a:solidFill>
                            <a:srgbClr val="0DAF0A"/>
                          </a:solidFill>
                          <a:latin typeface="Nunito"/>
                          <a:ea typeface="Nunito"/>
                          <a:cs typeface="Nunito"/>
                          <a:sym typeface="Nunito"/>
                        </a:rPr>
                        <a:t>atriohp.com </a:t>
                      </a:r>
                    </a:p>
                    <a:p>
                      <a:pPr algn="l">
                        <a:lnSpc>
                          <a:spcPts val="3899"/>
                        </a:lnSpc>
                      </a:pPr>
                      <a:endParaRPr lang="en-US" sz="2999" spc="-149">
                        <a:solidFill>
                          <a:srgbClr val="0DAF0A"/>
                        </a:solidFill>
                        <a:latin typeface="Nunito"/>
                        <a:ea typeface="Nunito"/>
                        <a:cs typeface="Nunito"/>
                        <a:sym typeface="Nunito"/>
                      </a:endParaRPr>
                    </a:p>
                  </a:txBody>
                  <a:tcPr marL="76200" marR="76200" marT="76200" marB="76200" anchor="ctr">
                    <a:lnL w="0" cap="flat" cmpd="sng" algn="ctr">
                      <a:solidFill>
                        <a:srgbClr val="04C087"/>
                      </a:solidFill>
                      <a:prstDash val="solid"/>
                      <a:round/>
                      <a:headEnd type="none" w="med" len="med"/>
                      <a:tailEnd type="none" w="med" len="med"/>
                    </a:lnL>
                    <a:lnR w="0" cap="flat" cmpd="sng" algn="ctr">
                      <a:solidFill>
                        <a:srgbClr val="04C087"/>
                      </a:solidFill>
                      <a:prstDash val="solid"/>
                      <a:round/>
                      <a:headEnd type="none" w="med" len="med"/>
                      <a:tailEnd type="none" w="med" len="med"/>
                    </a:lnR>
                    <a:lnT w="0" cap="flat" cmpd="sng" algn="ctr">
                      <a:solidFill>
                        <a:srgbClr val="04C087"/>
                      </a:solidFill>
                      <a:prstDash val="solid"/>
                      <a:round/>
                      <a:headEnd type="none" w="med" len="med"/>
                      <a:tailEnd type="none" w="med" len="med"/>
                    </a:lnT>
                    <a:lnB w="0" cap="flat" cmpd="sng" algn="ctr">
                      <a:solidFill>
                        <a:srgbClr val="04C087"/>
                      </a:solidFill>
                      <a:prstDash val="solid"/>
                      <a:round/>
                      <a:headEnd type="none" w="med" len="med"/>
                      <a:tailEnd type="none" w="med" len="med"/>
                    </a:lnB>
                  </a:tcPr>
                </a:tc>
                <a:extLst>
                  <a:ext uri="{0D108BD9-81ED-4DB2-BD59-A6C34878D82A}">
                    <a16:rowId xmlns:a16="http://schemas.microsoft.com/office/drawing/2014/main" val="10001"/>
                  </a:ext>
                </a:extLst>
              </a:tr>
              <a:tr h="784096">
                <a:tc gridSpan="2">
                  <a:txBody>
                    <a:bodyPr/>
                    <a:lstStyle/>
                    <a:p>
                      <a:pPr algn="l">
                        <a:lnSpc>
                          <a:spcPts val="3599"/>
                        </a:lnSpc>
                        <a:defRPr/>
                      </a:pPr>
                      <a:endParaRPr lang="en-US" sz="1100"/>
                    </a:p>
                  </a:txBody>
                  <a:tcPr marL="76200" marR="76200" marT="76200" marB="76200" anchor="ctr">
                    <a:lnL w="0" cap="flat" cmpd="sng" algn="ctr">
                      <a:solidFill>
                        <a:srgbClr val="04C087"/>
                      </a:solidFill>
                      <a:prstDash val="solid"/>
                      <a:round/>
                      <a:headEnd type="none" w="med" len="med"/>
                      <a:tailEnd type="none" w="med" len="med"/>
                    </a:lnL>
                    <a:lnR w="0" cap="flat" cmpd="sng" algn="ctr">
                      <a:solidFill>
                        <a:srgbClr val="04C087"/>
                      </a:solidFill>
                      <a:prstDash val="solid"/>
                      <a:round/>
                      <a:headEnd type="none" w="med" len="med"/>
                      <a:tailEnd type="none" w="med" len="med"/>
                    </a:lnR>
                    <a:lnT w="0" cap="flat" cmpd="sng" algn="ctr">
                      <a:solidFill>
                        <a:srgbClr val="04C087"/>
                      </a:solidFill>
                      <a:prstDash val="solid"/>
                      <a:round/>
                      <a:headEnd type="none" w="med" len="med"/>
                      <a:tailEnd type="none" w="med" len="med"/>
                    </a:lnT>
                    <a:lnB w="0" cap="flat" cmpd="sng" algn="ctr">
                      <a:solidFill>
                        <a:srgbClr val="04C087"/>
                      </a:solidFill>
                      <a:prstDash val="solid"/>
                      <a:round/>
                      <a:headEnd type="none" w="med" len="med"/>
                      <a:tailEnd type="none" w="med" len="med"/>
                    </a:lnB>
                  </a:tcPr>
                </a:tc>
                <a:tc hMerge="1">
                  <a:txBody>
                    <a:bodyPr/>
                    <a:lstStyle/>
                    <a:p>
                      <a:pPr algn="l">
                        <a:lnSpc>
                          <a:spcPts val="3599"/>
                        </a:lnSpc>
                        <a:defRPr/>
                      </a:pPr>
                      <a:endParaRPr lang="en-US" sz="1100"/>
                    </a:p>
                  </a:txBody>
                  <a:tcPr marL="76200" marR="76200" marT="76200" marB="76200" anchor="ctr">
                    <a:lnL w="0" cap="flat" cmpd="sng" algn="ctr">
                      <a:solidFill>
                        <a:srgbClr val="04C087"/>
                      </a:solidFill>
                      <a:prstDash val="solid"/>
                      <a:round/>
                      <a:headEnd type="none" w="med" len="med"/>
                      <a:tailEnd type="none" w="med" len="med"/>
                    </a:lnL>
                    <a:lnR w="0" cap="flat" cmpd="sng" algn="ctr">
                      <a:solidFill>
                        <a:srgbClr val="04C087"/>
                      </a:solidFill>
                      <a:prstDash val="solid"/>
                      <a:round/>
                      <a:headEnd type="none" w="med" len="med"/>
                      <a:tailEnd type="none" w="med" len="med"/>
                    </a:lnR>
                    <a:lnT w="0" cap="flat" cmpd="sng" algn="ctr">
                      <a:solidFill>
                        <a:srgbClr val="04C087"/>
                      </a:solidFill>
                      <a:prstDash val="solid"/>
                      <a:round/>
                      <a:headEnd type="none" w="med" len="med"/>
                      <a:tailEnd type="none" w="med" len="med"/>
                    </a:lnT>
                    <a:lnB w="0" cap="flat" cmpd="sng" algn="ctr">
                      <a:solidFill>
                        <a:srgbClr val="04C087"/>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Freeform 6"/>
          <p:cNvSpPr/>
          <p:nvPr/>
        </p:nvSpPr>
        <p:spPr>
          <a:xfrm>
            <a:off x="4890144" y="6099363"/>
            <a:ext cx="1074487" cy="1074487"/>
          </a:xfrm>
          <a:custGeom>
            <a:avLst/>
            <a:gdLst/>
            <a:ahLst/>
            <a:cxnLst/>
            <a:rect l="l" t="t" r="r" b="b"/>
            <a:pathLst>
              <a:path w="1074487" h="1074487">
                <a:moveTo>
                  <a:pt x="0" y="0"/>
                </a:moveTo>
                <a:lnTo>
                  <a:pt x="1074487" y="0"/>
                </a:lnTo>
                <a:lnTo>
                  <a:pt x="1074487" y="1074487"/>
                </a:lnTo>
                <a:lnTo>
                  <a:pt x="0" y="107448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7" name="Freeform 7"/>
          <p:cNvSpPr/>
          <p:nvPr/>
        </p:nvSpPr>
        <p:spPr>
          <a:xfrm>
            <a:off x="4890144" y="7483004"/>
            <a:ext cx="1074487" cy="1074487"/>
          </a:xfrm>
          <a:custGeom>
            <a:avLst/>
            <a:gdLst/>
            <a:ahLst/>
            <a:cxnLst/>
            <a:rect l="l" t="t" r="r" b="b"/>
            <a:pathLst>
              <a:path w="1074487" h="1074487">
                <a:moveTo>
                  <a:pt x="0" y="0"/>
                </a:moveTo>
                <a:lnTo>
                  <a:pt x="1074487" y="0"/>
                </a:lnTo>
                <a:lnTo>
                  <a:pt x="1074487" y="1074487"/>
                </a:lnTo>
                <a:lnTo>
                  <a:pt x="0" y="1074487"/>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8" name="Freeform 8"/>
          <p:cNvSpPr/>
          <p:nvPr/>
        </p:nvSpPr>
        <p:spPr>
          <a:xfrm>
            <a:off x="4890144" y="8861293"/>
            <a:ext cx="1074487" cy="1074487"/>
          </a:xfrm>
          <a:custGeom>
            <a:avLst/>
            <a:gdLst/>
            <a:ahLst/>
            <a:cxnLst/>
            <a:rect l="l" t="t" r="r" b="b"/>
            <a:pathLst>
              <a:path w="1074487" h="1074487">
                <a:moveTo>
                  <a:pt x="0" y="0"/>
                </a:moveTo>
                <a:lnTo>
                  <a:pt x="1074487" y="0"/>
                </a:lnTo>
                <a:lnTo>
                  <a:pt x="1074487" y="1074487"/>
                </a:lnTo>
                <a:lnTo>
                  <a:pt x="0" y="10744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1028700" y="592137"/>
            <a:ext cx="16202031" cy="930275"/>
          </a:xfrm>
          <a:prstGeom prst="rect">
            <a:avLst/>
          </a:prstGeom>
        </p:spPr>
        <p:txBody>
          <a:bodyPr lIns="0" tIns="0" rIns="0" bIns="0" rtlCol="0" anchor="t">
            <a:spAutoFit/>
          </a:bodyPr>
          <a:lstStyle/>
          <a:p>
            <a:pPr marL="0" lvl="0" indent="0" algn="ctr">
              <a:lnSpc>
                <a:spcPts val="7150"/>
              </a:lnSpc>
            </a:pPr>
            <a:r>
              <a:rPr lang="en-US" sz="6500" spc="-487">
                <a:solidFill>
                  <a:srgbClr val="0DAF0A"/>
                </a:solidFill>
                <a:latin typeface="Nunito Semi-Bold"/>
                <a:ea typeface="Nunito Semi-Bold"/>
                <a:cs typeface="Nunito Semi-Bold"/>
                <a:sym typeface="Nunito Semi-Bold"/>
              </a:rPr>
              <a:t>I’m here for you! </a:t>
            </a:r>
          </a:p>
        </p:txBody>
      </p:sp>
      <p:sp>
        <p:nvSpPr>
          <p:cNvPr id="10" name="Freeform 10"/>
          <p:cNvSpPr/>
          <p:nvPr/>
        </p:nvSpPr>
        <p:spPr>
          <a:xfrm>
            <a:off x="14854801" y="204947"/>
            <a:ext cx="2828002" cy="1647505"/>
          </a:xfrm>
          <a:custGeom>
            <a:avLst/>
            <a:gdLst/>
            <a:ahLst/>
            <a:cxnLst/>
            <a:rect l="l" t="t" r="r" b="b"/>
            <a:pathLst>
              <a:path w="2828002" h="1647505">
                <a:moveTo>
                  <a:pt x="0" y="0"/>
                </a:moveTo>
                <a:lnTo>
                  <a:pt x="2828001" y="0"/>
                </a:lnTo>
                <a:lnTo>
                  <a:pt x="2828001" y="1647506"/>
                </a:lnTo>
                <a:lnTo>
                  <a:pt x="0" y="1647506"/>
                </a:lnTo>
                <a:lnTo>
                  <a:pt x="0" y="0"/>
                </a:lnTo>
                <a:close/>
              </a:path>
            </a:pathLst>
          </a:custGeom>
          <a:blipFill>
            <a:blip r:embed="rId9"/>
            <a:stretch>
              <a:fillRect/>
            </a:stretch>
          </a:blipFill>
        </p:spPr>
        <p:txBody>
          <a:bodyPr/>
          <a:lstStyle/>
          <a:p>
            <a:endParaRPr lang="en-US"/>
          </a:p>
        </p:txBody>
      </p:sp>
      <p:sp>
        <p:nvSpPr>
          <p:cNvPr id="11" name="TextBox 11"/>
          <p:cNvSpPr txBox="1"/>
          <p:nvPr/>
        </p:nvSpPr>
        <p:spPr>
          <a:xfrm>
            <a:off x="113590" y="9946010"/>
            <a:ext cx="3615555" cy="198119"/>
          </a:xfrm>
          <a:prstGeom prst="rect">
            <a:avLst/>
          </a:prstGeom>
        </p:spPr>
        <p:txBody>
          <a:bodyPr lIns="0" tIns="0" rIns="0" bIns="0" rtlCol="0" anchor="t">
            <a:spAutoFit/>
          </a:bodyPr>
          <a:lstStyle/>
          <a:p>
            <a:pPr algn="ctr">
              <a:lnSpc>
                <a:spcPts val="1680"/>
              </a:lnSpc>
            </a:pPr>
            <a:r>
              <a:rPr lang="en-US" sz="1200">
                <a:solidFill>
                  <a:srgbClr val="24242E"/>
                </a:solidFill>
                <a:latin typeface="Canva Sans"/>
                <a:ea typeface="Canva Sans"/>
                <a:cs typeface="Canva Sans"/>
                <a:sym typeface="Canva Sans"/>
              </a:rPr>
              <a:t>Confidential - Not Intended for Distribution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EFE0"/>
        </a:solidFill>
        <a:effectLst/>
      </p:bgPr>
    </p:bg>
    <p:spTree>
      <p:nvGrpSpPr>
        <p:cNvPr id="1" name=""/>
        <p:cNvGrpSpPr/>
        <p:nvPr/>
      </p:nvGrpSpPr>
      <p:grpSpPr>
        <a:xfrm>
          <a:off x="0" y="0"/>
          <a:ext cx="0" cy="0"/>
          <a:chOff x="0" y="0"/>
          <a:chExt cx="0" cy="0"/>
        </a:xfrm>
      </p:grpSpPr>
      <p:sp>
        <p:nvSpPr>
          <p:cNvPr id="2" name="Freeform 2"/>
          <p:cNvSpPr/>
          <p:nvPr/>
        </p:nvSpPr>
        <p:spPr>
          <a:xfrm>
            <a:off x="9734141" y="2243711"/>
            <a:ext cx="1153394" cy="1522633"/>
          </a:xfrm>
          <a:custGeom>
            <a:avLst/>
            <a:gdLst/>
            <a:ahLst/>
            <a:cxnLst/>
            <a:rect l="l" t="t" r="r" b="b"/>
            <a:pathLst>
              <a:path w="1153394" h="1522633">
                <a:moveTo>
                  <a:pt x="0" y="0"/>
                </a:moveTo>
                <a:lnTo>
                  <a:pt x="1153394" y="0"/>
                </a:lnTo>
                <a:lnTo>
                  <a:pt x="1153394" y="1522633"/>
                </a:lnTo>
                <a:lnTo>
                  <a:pt x="0" y="152263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9782175" y="6548100"/>
            <a:ext cx="1280361" cy="1280361"/>
          </a:xfrm>
          <a:custGeom>
            <a:avLst/>
            <a:gdLst/>
            <a:ahLst/>
            <a:cxnLst/>
            <a:rect l="l" t="t" r="r" b="b"/>
            <a:pathLst>
              <a:path w="1280361" h="1280361">
                <a:moveTo>
                  <a:pt x="0" y="0"/>
                </a:moveTo>
                <a:lnTo>
                  <a:pt x="1280361" y="0"/>
                </a:lnTo>
                <a:lnTo>
                  <a:pt x="1280361" y="1280361"/>
                </a:lnTo>
                <a:lnTo>
                  <a:pt x="0" y="12803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309177" y="2172882"/>
            <a:ext cx="1290065" cy="1146546"/>
          </a:xfrm>
          <a:custGeom>
            <a:avLst/>
            <a:gdLst/>
            <a:ahLst/>
            <a:cxnLst/>
            <a:rect l="l" t="t" r="r" b="b"/>
            <a:pathLst>
              <a:path w="1290065" h="1146546">
                <a:moveTo>
                  <a:pt x="0" y="0"/>
                </a:moveTo>
                <a:lnTo>
                  <a:pt x="1290066" y="0"/>
                </a:lnTo>
                <a:lnTo>
                  <a:pt x="1290066" y="1146545"/>
                </a:lnTo>
                <a:lnTo>
                  <a:pt x="0" y="114654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417683" y="4414797"/>
            <a:ext cx="1073055" cy="1089396"/>
          </a:xfrm>
          <a:custGeom>
            <a:avLst/>
            <a:gdLst/>
            <a:ahLst/>
            <a:cxnLst/>
            <a:rect l="l" t="t" r="r" b="b"/>
            <a:pathLst>
              <a:path w="1073055" h="1089396">
                <a:moveTo>
                  <a:pt x="0" y="0"/>
                </a:moveTo>
                <a:lnTo>
                  <a:pt x="1073054" y="0"/>
                </a:lnTo>
                <a:lnTo>
                  <a:pt x="1073054" y="1089396"/>
                </a:lnTo>
                <a:lnTo>
                  <a:pt x="0" y="10893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6" name="Freeform 6"/>
          <p:cNvSpPr/>
          <p:nvPr/>
        </p:nvSpPr>
        <p:spPr>
          <a:xfrm>
            <a:off x="347737" y="6477270"/>
            <a:ext cx="1143000" cy="1128712"/>
          </a:xfrm>
          <a:custGeom>
            <a:avLst/>
            <a:gdLst/>
            <a:ahLst/>
            <a:cxnLst/>
            <a:rect l="l" t="t" r="r" b="b"/>
            <a:pathLst>
              <a:path w="1143000" h="1128712">
                <a:moveTo>
                  <a:pt x="0" y="0"/>
                </a:moveTo>
                <a:lnTo>
                  <a:pt x="1143000" y="0"/>
                </a:lnTo>
                <a:lnTo>
                  <a:pt x="1143000" y="1128712"/>
                </a:lnTo>
                <a:lnTo>
                  <a:pt x="0" y="11287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7" name="TextBox 7"/>
          <p:cNvSpPr txBox="1"/>
          <p:nvPr/>
        </p:nvSpPr>
        <p:spPr>
          <a:xfrm>
            <a:off x="153748" y="190500"/>
            <a:ext cx="10638537" cy="1330338"/>
          </a:xfrm>
          <a:prstGeom prst="rect">
            <a:avLst/>
          </a:prstGeom>
        </p:spPr>
        <p:txBody>
          <a:bodyPr lIns="0" tIns="0" rIns="0" bIns="0" rtlCol="0" anchor="t">
            <a:spAutoFit/>
          </a:bodyPr>
          <a:lstStyle/>
          <a:p>
            <a:pPr marL="0" lvl="0" indent="0" algn="l">
              <a:lnSpc>
                <a:spcPts val="10000"/>
              </a:lnSpc>
            </a:pPr>
            <a:r>
              <a:rPr lang="en-US" sz="10000" spc="-750">
                <a:solidFill>
                  <a:srgbClr val="0DAF0A"/>
                </a:solidFill>
                <a:latin typeface="Nunito Bold"/>
                <a:ea typeface="Nunito Bold"/>
                <a:cs typeface="Nunito Bold"/>
                <a:sym typeface="Nunito Bold"/>
              </a:rPr>
              <a:t>Connect to Care</a:t>
            </a:r>
          </a:p>
        </p:txBody>
      </p:sp>
      <p:sp>
        <p:nvSpPr>
          <p:cNvPr id="8" name="TextBox 8"/>
          <p:cNvSpPr txBox="1"/>
          <p:nvPr/>
        </p:nvSpPr>
        <p:spPr>
          <a:xfrm>
            <a:off x="11262287" y="2144307"/>
            <a:ext cx="6481165" cy="3754755"/>
          </a:xfrm>
          <a:prstGeom prst="rect">
            <a:avLst/>
          </a:prstGeom>
        </p:spPr>
        <p:txBody>
          <a:bodyPr lIns="0" tIns="0" rIns="0" bIns="0" rtlCol="0" anchor="t">
            <a:spAutoFit/>
          </a:bodyPr>
          <a:lstStyle/>
          <a:p>
            <a:pPr algn="l">
              <a:lnSpc>
                <a:spcPts val="2520"/>
              </a:lnSpc>
            </a:pPr>
            <a:r>
              <a:rPr lang="en-US" sz="1800" spc="-89">
                <a:solidFill>
                  <a:srgbClr val="000000"/>
                </a:solidFill>
                <a:latin typeface="Nunito Bold"/>
                <a:ea typeface="Nunito Bold"/>
                <a:cs typeface="Nunito Bold"/>
                <a:sym typeface="Nunito Bold"/>
              </a:rPr>
              <a:t>Helping you live your healthiest life </a:t>
            </a:r>
          </a:p>
          <a:p>
            <a:pPr algn="l">
              <a:lnSpc>
                <a:spcPts val="2520"/>
              </a:lnSpc>
            </a:pPr>
            <a:r>
              <a:rPr lang="en-US" sz="1800" spc="-89">
                <a:solidFill>
                  <a:srgbClr val="000000"/>
                </a:solidFill>
                <a:latin typeface="Nunito"/>
                <a:ea typeface="Nunito"/>
                <a:cs typeface="Nunito"/>
                <a:sym typeface="Nunito"/>
              </a:rPr>
              <a:t>Visit or speak with your PCP for preventative and routine care. They are your best source for managing complexities of your health care and help you: </a:t>
            </a:r>
          </a:p>
          <a:p>
            <a:pPr marL="388620" lvl="1" indent="-194310" algn="l">
              <a:lnSpc>
                <a:spcPts val="2520"/>
              </a:lnSpc>
              <a:buFont typeface="Arial"/>
              <a:buChar char="•"/>
            </a:pPr>
            <a:r>
              <a:rPr lang="en-US" sz="1800" spc="-89">
                <a:solidFill>
                  <a:srgbClr val="000000"/>
                </a:solidFill>
                <a:latin typeface="Nunito"/>
                <a:ea typeface="Nunito"/>
                <a:cs typeface="Nunito"/>
                <a:sym typeface="Nunito"/>
              </a:rPr>
              <a:t>Annual wellness </a:t>
            </a:r>
          </a:p>
          <a:p>
            <a:pPr marL="388620" lvl="1" indent="-194310" algn="l">
              <a:lnSpc>
                <a:spcPts val="2520"/>
              </a:lnSpc>
              <a:buFont typeface="Arial"/>
              <a:buChar char="•"/>
            </a:pPr>
            <a:r>
              <a:rPr lang="en-US" sz="1800" spc="-89">
                <a:solidFill>
                  <a:srgbClr val="000000"/>
                </a:solidFill>
                <a:latin typeface="Nunito"/>
                <a:ea typeface="Nunito"/>
                <a:cs typeface="Nunito"/>
                <a:sym typeface="Nunito"/>
              </a:rPr>
              <a:t>Immunizations; Vaccines, including Shingles </a:t>
            </a:r>
          </a:p>
          <a:p>
            <a:pPr marL="388620" lvl="1" indent="-194310" algn="l">
              <a:lnSpc>
                <a:spcPts val="2520"/>
              </a:lnSpc>
              <a:buFont typeface="Arial"/>
              <a:buChar char="•"/>
            </a:pPr>
            <a:r>
              <a:rPr lang="en-US" sz="1800" spc="-89">
                <a:solidFill>
                  <a:srgbClr val="000000"/>
                </a:solidFill>
                <a:latin typeface="Nunito"/>
                <a:ea typeface="Nunito"/>
                <a:cs typeface="Nunito"/>
                <a:sym typeface="Nunito"/>
              </a:rPr>
              <a:t>Flue/pneumonia shots </a:t>
            </a:r>
          </a:p>
          <a:p>
            <a:pPr marL="388620" lvl="1" indent="-194310" algn="l">
              <a:lnSpc>
                <a:spcPts val="2520"/>
              </a:lnSpc>
              <a:buFont typeface="Arial"/>
              <a:buChar char="•"/>
            </a:pPr>
            <a:r>
              <a:rPr lang="en-US" sz="1800" spc="-89">
                <a:solidFill>
                  <a:srgbClr val="000000"/>
                </a:solidFill>
                <a:latin typeface="Nunito"/>
                <a:ea typeface="Nunito"/>
                <a:cs typeface="Nunito"/>
                <a:sym typeface="Nunito"/>
              </a:rPr>
              <a:t> Preventative screenings </a:t>
            </a:r>
          </a:p>
          <a:p>
            <a:pPr marL="777240" lvl="2" indent="-259080" algn="l">
              <a:lnSpc>
                <a:spcPts val="2520"/>
              </a:lnSpc>
              <a:buFont typeface="Arial"/>
              <a:buChar char="⚬"/>
            </a:pPr>
            <a:r>
              <a:rPr lang="en-US" sz="1800" spc="-89">
                <a:solidFill>
                  <a:srgbClr val="000000"/>
                </a:solidFill>
                <a:latin typeface="Nunito"/>
                <a:ea typeface="Nunito"/>
                <a:cs typeface="Nunito"/>
                <a:sym typeface="Nunito"/>
              </a:rPr>
              <a:t>Colon or prostate cancer screening </a:t>
            </a:r>
          </a:p>
          <a:p>
            <a:pPr marL="777240" lvl="2" indent="-259080" algn="l">
              <a:lnSpc>
                <a:spcPts val="2520"/>
              </a:lnSpc>
              <a:buFont typeface="Arial"/>
              <a:buChar char="⚬"/>
            </a:pPr>
            <a:r>
              <a:rPr lang="en-US" sz="1800" spc="-89">
                <a:solidFill>
                  <a:srgbClr val="000000"/>
                </a:solidFill>
                <a:latin typeface="Nunito"/>
                <a:ea typeface="Nunito"/>
                <a:cs typeface="Nunito"/>
                <a:sym typeface="Nunito"/>
              </a:rPr>
              <a:t>Mammogram screening </a:t>
            </a:r>
          </a:p>
          <a:p>
            <a:pPr marL="777240" lvl="2" indent="-259080" algn="l">
              <a:lnSpc>
                <a:spcPts val="2520"/>
              </a:lnSpc>
              <a:buFont typeface="Arial"/>
              <a:buChar char="⚬"/>
            </a:pPr>
            <a:r>
              <a:rPr lang="en-US" sz="1800" spc="-89">
                <a:solidFill>
                  <a:srgbClr val="000000"/>
                </a:solidFill>
                <a:latin typeface="Nunito"/>
                <a:ea typeface="Nunito"/>
                <a:cs typeface="Nunito"/>
                <a:sym typeface="Nunito"/>
              </a:rPr>
              <a:t>Diabetic screenings </a:t>
            </a:r>
          </a:p>
          <a:p>
            <a:pPr algn="l">
              <a:lnSpc>
                <a:spcPts val="2520"/>
              </a:lnSpc>
              <a:spcBef>
                <a:spcPct val="0"/>
              </a:spcBef>
            </a:pPr>
            <a:endParaRPr lang="en-US" sz="1800" spc="-89">
              <a:solidFill>
                <a:srgbClr val="000000"/>
              </a:solidFill>
              <a:latin typeface="Nunito"/>
              <a:ea typeface="Nunito"/>
              <a:cs typeface="Nunito"/>
              <a:sym typeface="Nunito"/>
            </a:endParaRPr>
          </a:p>
        </p:txBody>
      </p:sp>
      <p:sp>
        <p:nvSpPr>
          <p:cNvPr id="9" name="TextBox 9"/>
          <p:cNvSpPr txBox="1"/>
          <p:nvPr/>
        </p:nvSpPr>
        <p:spPr>
          <a:xfrm>
            <a:off x="309177" y="1357541"/>
            <a:ext cx="16302304" cy="396240"/>
          </a:xfrm>
          <a:prstGeom prst="rect">
            <a:avLst/>
          </a:prstGeom>
        </p:spPr>
        <p:txBody>
          <a:bodyPr lIns="0" tIns="0" rIns="0" bIns="0" rtlCol="0" anchor="t">
            <a:spAutoFit/>
          </a:bodyPr>
          <a:lstStyle/>
          <a:p>
            <a:pPr algn="l">
              <a:lnSpc>
                <a:spcPts val="3359"/>
              </a:lnSpc>
              <a:spcBef>
                <a:spcPct val="0"/>
              </a:spcBef>
            </a:pPr>
            <a:r>
              <a:rPr lang="en-US" sz="2399" spc="-119">
                <a:solidFill>
                  <a:srgbClr val="000000"/>
                </a:solidFill>
                <a:latin typeface="Nunito Bold"/>
                <a:ea typeface="Nunito Bold"/>
                <a:cs typeface="Nunito Bold"/>
                <a:sym typeface="Nunito Bold"/>
              </a:rPr>
              <a:t>You may receive a direct call from our health coverage partners to help navigate the best health goals for you. </a:t>
            </a:r>
          </a:p>
        </p:txBody>
      </p:sp>
      <p:sp>
        <p:nvSpPr>
          <p:cNvPr id="10" name="TextBox 10"/>
          <p:cNvSpPr txBox="1"/>
          <p:nvPr/>
        </p:nvSpPr>
        <p:spPr>
          <a:xfrm>
            <a:off x="2036155" y="2144307"/>
            <a:ext cx="6631595" cy="1554480"/>
          </a:xfrm>
          <a:prstGeom prst="rect">
            <a:avLst/>
          </a:prstGeom>
        </p:spPr>
        <p:txBody>
          <a:bodyPr lIns="0" tIns="0" rIns="0" bIns="0" rtlCol="0" anchor="t">
            <a:spAutoFit/>
          </a:bodyPr>
          <a:lstStyle/>
          <a:p>
            <a:pPr algn="l">
              <a:lnSpc>
                <a:spcPts val="2520"/>
              </a:lnSpc>
            </a:pPr>
            <a:r>
              <a:rPr lang="en-US" sz="1800" spc="-89">
                <a:solidFill>
                  <a:srgbClr val="000000"/>
                </a:solidFill>
                <a:latin typeface="Nunito Bold"/>
                <a:ea typeface="Nunito Bold"/>
                <a:cs typeface="Nunito Bold"/>
                <a:sym typeface="Nunito Bold"/>
              </a:rPr>
              <a:t>Health Assessment Survey </a:t>
            </a:r>
          </a:p>
          <a:p>
            <a:pPr algn="l">
              <a:lnSpc>
                <a:spcPts val="2520"/>
              </a:lnSpc>
              <a:spcBef>
                <a:spcPct val="0"/>
              </a:spcBef>
            </a:pPr>
            <a:r>
              <a:rPr lang="en-US" sz="1800" spc="-89">
                <a:solidFill>
                  <a:srgbClr val="000000"/>
                </a:solidFill>
                <a:latin typeface="Nunito"/>
                <a:ea typeface="Nunito"/>
                <a:cs typeface="Nunito"/>
                <a:sym typeface="Nunito"/>
              </a:rPr>
              <a:t>You may have received a Health Assessment Survey in your enrollment packet or mailed to you by ATRIO. It has questions about your current health status which helps us to identify areas that we can better assist you. Please make sure to fill this out and send back to ATRIO. </a:t>
            </a:r>
          </a:p>
        </p:txBody>
      </p:sp>
      <p:sp>
        <p:nvSpPr>
          <p:cNvPr id="11" name="TextBox 11"/>
          <p:cNvSpPr txBox="1"/>
          <p:nvPr/>
        </p:nvSpPr>
        <p:spPr>
          <a:xfrm>
            <a:off x="2036155" y="4314392"/>
            <a:ext cx="6631595" cy="1240155"/>
          </a:xfrm>
          <a:prstGeom prst="rect">
            <a:avLst/>
          </a:prstGeom>
        </p:spPr>
        <p:txBody>
          <a:bodyPr lIns="0" tIns="0" rIns="0" bIns="0" rtlCol="0" anchor="t">
            <a:spAutoFit/>
          </a:bodyPr>
          <a:lstStyle/>
          <a:p>
            <a:pPr algn="l">
              <a:lnSpc>
                <a:spcPts val="2520"/>
              </a:lnSpc>
            </a:pPr>
            <a:r>
              <a:rPr lang="en-US" sz="1800" spc="-89">
                <a:solidFill>
                  <a:srgbClr val="000000"/>
                </a:solidFill>
                <a:latin typeface="Nunito Bold"/>
                <a:ea typeface="Nunito Bold"/>
                <a:cs typeface="Nunito Bold"/>
                <a:sym typeface="Nunito Bold"/>
              </a:rPr>
              <a:t>Diabetes Prevention Program </a:t>
            </a:r>
          </a:p>
          <a:p>
            <a:pPr algn="l">
              <a:lnSpc>
                <a:spcPts val="2520"/>
              </a:lnSpc>
              <a:spcBef>
                <a:spcPct val="0"/>
              </a:spcBef>
            </a:pPr>
            <a:r>
              <a:rPr lang="en-US" sz="1800" spc="-89">
                <a:solidFill>
                  <a:srgbClr val="000000"/>
                </a:solidFill>
                <a:latin typeface="Nunito"/>
                <a:ea typeface="Nunito"/>
                <a:cs typeface="Nunito"/>
                <a:sym typeface="Nunito"/>
              </a:rPr>
              <a:t>We identify qualified members to provide practical training for overcoming challenges to sustaining weight loss and lliving a healthy lifestyle. You may be contacted by ATRIO if you qualify for this program. </a:t>
            </a:r>
          </a:p>
        </p:txBody>
      </p:sp>
      <p:sp>
        <p:nvSpPr>
          <p:cNvPr id="12" name="TextBox 12"/>
          <p:cNvSpPr txBox="1"/>
          <p:nvPr/>
        </p:nvSpPr>
        <p:spPr>
          <a:xfrm>
            <a:off x="1974224" y="6448695"/>
            <a:ext cx="6631595" cy="3440430"/>
          </a:xfrm>
          <a:prstGeom prst="rect">
            <a:avLst/>
          </a:prstGeom>
        </p:spPr>
        <p:txBody>
          <a:bodyPr lIns="0" tIns="0" rIns="0" bIns="0" rtlCol="0" anchor="t">
            <a:spAutoFit/>
          </a:bodyPr>
          <a:lstStyle/>
          <a:p>
            <a:pPr algn="l">
              <a:lnSpc>
                <a:spcPts val="2520"/>
              </a:lnSpc>
            </a:pPr>
            <a:r>
              <a:rPr lang="en-US" sz="1800" spc="-89">
                <a:solidFill>
                  <a:srgbClr val="000000"/>
                </a:solidFill>
                <a:latin typeface="Nunito Bold"/>
                <a:ea typeface="Nunito Bold"/>
                <a:cs typeface="Nunito Bold"/>
                <a:sym typeface="Nunito Bold"/>
              </a:rPr>
              <a:t>Medication Therapy Management </a:t>
            </a:r>
          </a:p>
          <a:p>
            <a:pPr algn="l">
              <a:lnSpc>
                <a:spcPts val="2520"/>
              </a:lnSpc>
            </a:pPr>
            <a:r>
              <a:rPr lang="en-US" sz="1800" spc="-89">
                <a:solidFill>
                  <a:srgbClr val="000000"/>
                </a:solidFill>
                <a:latin typeface="Nunito"/>
                <a:ea typeface="Nunito"/>
                <a:cs typeface="Nunito"/>
                <a:sym typeface="Nunito"/>
              </a:rPr>
              <a:t>Understanding your medications and taking them the right way is important for your health. The MTM program is designed to help members get the most benefit from their medications if they meet the criteria. A pharmacist from our program will reach out to you to:</a:t>
            </a:r>
          </a:p>
          <a:p>
            <a:pPr algn="l">
              <a:lnSpc>
                <a:spcPts val="2520"/>
              </a:lnSpc>
            </a:pPr>
            <a:endParaRPr lang="en-US" sz="1800" spc="-89">
              <a:solidFill>
                <a:srgbClr val="000000"/>
              </a:solidFill>
              <a:latin typeface="Nunito"/>
              <a:ea typeface="Nunito"/>
              <a:cs typeface="Nunito"/>
              <a:sym typeface="Nunito"/>
            </a:endParaRPr>
          </a:p>
          <a:p>
            <a:pPr marL="388620" lvl="1" indent="-194310" algn="l">
              <a:lnSpc>
                <a:spcPts val="2520"/>
              </a:lnSpc>
              <a:buFont typeface="Arial"/>
              <a:buChar char="•"/>
            </a:pPr>
            <a:r>
              <a:rPr lang="en-US" sz="1800" spc="-89">
                <a:solidFill>
                  <a:srgbClr val="000000"/>
                </a:solidFill>
                <a:latin typeface="Nunito"/>
                <a:ea typeface="Nunito"/>
                <a:cs typeface="Nunito"/>
                <a:sym typeface="Nunito"/>
              </a:rPr>
              <a:t>Reviewing vitamins or over-the-counter medicines and medications for chronic conditions like diabetes</a:t>
            </a:r>
          </a:p>
          <a:p>
            <a:pPr marL="388620" lvl="1" indent="-194310" algn="l">
              <a:lnSpc>
                <a:spcPts val="2520"/>
              </a:lnSpc>
              <a:buFont typeface="Arial"/>
              <a:buChar char="•"/>
            </a:pPr>
            <a:r>
              <a:rPr lang="en-US" sz="1800" spc="-89">
                <a:solidFill>
                  <a:srgbClr val="000000"/>
                </a:solidFill>
                <a:latin typeface="Nunito"/>
                <a:ea typeface="Nunito"/>
                <a:cs typeface="Nunito"/>
                <a:sym typeface="Nunito"/>
              </a:rPr>
              <a:t>Work with your doctors to reduce side-effects of medications or potential interactions that can be harmful to your health </a:t>
            </a:r>
          </a:p>
          <a:p>
            <a:pPr marL="388620" lvl="1" indent="-194310" algn="l">
              <a:lnSpc>
                <a:spcPts val="2520"/>
              </a:lnSpc>
              <a:spcBef>
                <a:spcPct val="0"/>
              </a:spcBef>
              <a:buFont typeface="Arial"/>
              <a:buChar char="•"/>
            </a:pPr>
            <a:r>
              <a:rPr lang="en-US" sz="1800" spc="-89">
                <a:solidFill>
                  <a:srgbClr val="000000"/>
                </a:solidFill>
                <a:latin typeface="Nunito"/>
                <a:ea typeface="Nunito"/>
                <a:cs typeface="Nunito"/>
                <a:sym typeface="Nunito"/>
              </a:rPr>
              <a:t>Look for ways to reduce your drug costs</a:t>
            </a:r>
          </a:p>
        </p:txBody>
      </p:sp>
      <p:sp>
        <p:nvSpPr>
          <p:cNvPr id="13" name="TextBox 13"/>
          <p:cNvSpPr txBox="1"/>
          <p:nvPr/>
        </p:nvSpPr>
        <p:spPr>
          <a:xfrm>
            <a:off x="11262287" y="6404431"/>
            <a:ext cx="6481165" cy="1271502"/>
          </a:xfrm>
          <a:prstGeom prst="rect">
            <a:avLst/>
          </a:prstGeom>
        </p:spPr>
        <p:txBody>
          <a:bodyPr lIns="0" tIns="0" rIns="0" bIns="0" rtlCol="0" anchor="t">
            <a:spAutoFit/>
          </a:bodyPr>
          <a:lstStyle/>
          <a:p>
            <a:pPr algn="l">
              <a:lnSpc>
                <a:spcPts val="2520"/>
              </a:lnSpc>
            </a:pPr>
            <a:r>
              <a:rPr lang="en-US" sz="1800" spc="-89" dirty="0">
                <a:solidFill>
                  <a:srgbClr val="000000"/>
                </a:solidFill>
                <a:latin typeface="Nunito Bold"/>
                <a:ea typeface="Nunito Bold"/>
                <a:cs typeface="Nunito Bold"/>
                <a:sym typeface="Nunito Bold"/>
              </a:rPr>
              <a:t>Telehealth visits,</a:t>
            </a:r>
            <a:r>
              <a:rPr lang="en-US" sz="1800" spc="-89" dirty="0">
                <a:solidFill>
                  <a:srgbClr val="000000"/>
                </a:solidFill>
                <a:latin typeface="Nunito"/>
                <a:ea typeface="Nunito"/>
                <a:cs typeface="Nunito"/>
                <a:sym typeface="Nunito"/>
              </a:rPr>
              <a:t> </a:t>
            </a:r>
          </a:p>
          <a:p>
            <a:pPr algn="l">
              <a:lnSpc>
                <a:spcPts val="2520"/>
              </a:lnSpc>
              <a:spcBef>
                <a:spcPct val="0"/>
              </a:spcBef>
            </a:pPr>
            <a:r>
              <a:rPr lang="en-US" sz="1800" spc="-89" dirty="0">
                <a:solidFill>
                  <a:srgbClr val="000000"/>
                </a:solidFill>
                <a:latin typeface="Nunito"/>
                <a:ea typeface="Nunito"/>
                <a:cs typeface="Nunito"/>
                <a:sym typeface="Nunito"/>
              </a:rPr>
              <a:t>If your provider offers telehealth services, copays vary by plan, it matches the PCP and Specialist copays for In-Network and Out-of-Network. Provider must offer telehealth services. </a:t>
            </a:r>
          </a:p>
        </p:txBody>
      </p:sp>
      <p:sp>
        <p:nvSpPr>
          <p:cNvPr id="14" name="TextBox 14"/>
          <p:cNvSpPr txBox="1"/>
          <p:nvPr/>
        </p:nvSpPr>
        <p:spPr>
          <a:xfrm>
            <a:off x="11262287" y="8269250"/>
            <a:ext cx="3294510" cy="309700"/>
          </a:xfrm>
          <a:prstGeom prst="rect">
            <a:avLst/>
          </a:prstGeom>
        </p:spPr>
        <p:txBody>
          <a:bodyPr wrap="square" lIns="0" tIns="0" rIns="0" bIns="0" rtlCol="0" anchor="t">
            <a:spAutoFit/>
          </a:bodyPr>
          <a:lstStyle/>
          <a:p>
            <a:pPr algn="l">
              <a:lnSpc>
                <a:spcPts val="2520"/>
              </a:lnSpc>
              <a:spcBef>
                <a:spcPct val="0"/>
              </a:spcBef>
            </a:pPr>
            <a:r>
              <a:rPr lang="en-US" sz="1800" spc="-89" dirty="0">
                <a:solidFill>
                  <a:srgbClr val="FF3131"/>
                </a:solidFill>
                <a:latin typeface="Nunito Bold"/>
                <a:ea typeface="Nunito Bold"/>
                <a:cs typeface="Nunito Bold"/>
                <a:sym typeface="Nunito Bold"/>
              </a:rPr>
              <a:t>*Telehealth copays vary by plan </a:t>
            </a:r>
          </a:p>
        </p:txBody>
      </p:sp>
      <p:sp>
        <p:nvSpPr>
          <p:cNvPr id="15" name="AutoShape 15"/>
          <p:cNvSpPr/>
          <p:nvPr/>
        </p:nvSpPr>
        <p:spPr>
          <a:xfrm flipH="1" flipV="1">
            <a:off x="9153525" y="2191030"/>
            <a:ext cx="19050" cy="7868183"/>
          </a:xfrm>
          <a:prstGeom prst="line">
            <a:avLst/>
          </a:prstGeom>
          <a:ln w="19050" cap="flat">
            <a:solidFill>
              <a:srgbClr val="282A29"/>
            </a:solidFill>
            <a:prstDash val="solid"/>
            <a:headEnd type="none" w="sm" len="sm"/>
            <a:tailEnd type="none" w="sm" len="sm"/>
          </a:ln>
        </p:spPr>
        <p:txBody>
          <a:bodyPr/>
          <a:lstStyle/>
          <a:p>
            <a:endParaRPr lang="en-US"/>
          </a:p>
        </p:txBody>
      </p:sp>
      <p:sp>
        <p:nvSpPr>
          <p:cNvPr id="16" name="TextBox 16"/>
          <p:cNvSpPr txBox="1"/>
          <p:nvPr/>
        </p:nvSpPr>
        <p:spPr>
          <a:xfrm>
            <a:off x="153748" y="10040163"/>
            <a:ext cx="3615555" cy="198119"/>
          </a:xfrm>
          <a:prstGeom prst="rect">
            <a:avLst/>
          </a:prstGeom>
        </p:spPr>
        <p:txBody>
          <a:bodyPr lIns="0" tIns="0" rIns="0" bIns="0" rtlCol="0" anchor="t">
            <a:spAutoFit/>
          </a:bodyPr>
          <a:lstStyle/>
          <a:p>
            <a:pPr algn="ctr">
              <a:lnSpc>
                <a:spcPts val="1680"/>
              </a:lnSpc>
            </a:pPr>
            <a:r>
              <a:rPr lang="en-US" sz="1200">
                <a:solidFill>
                  <a:srgbClr val="000000"/>
                </a:solidFill>
                <a:latin typeface="Canva Sans"/>
                <a:ea typeface="Canva Sans"/>
                <a:cs typeface="Canva Sans"/>
                <a:sym typeface="Canva Sans"/>
              </a:rPr>
              <a:t>Confidential - Not Intended for Distribution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AEFE0"/>
        </a:solidFill>
        <a:effectLst/>
      </p:bgPr>
    </p:bg>
    <p:spTree>
      <p:nvGrpSpPr>
        <p:cNvPr id="1" name=""/>
        <p:cNvGrpSpPr/>
        <p:nvPr/>
      </p:nvGrpSpPr>
      <p:grpSpPr>
        <a:xfrm>
          <a:off x="0" y="0"/>
          <a:ext cx="0" cy="0"/>
          <a:chOff x="0" y="0"/>
          <a:chExt cx="0" cy="0"/>
        </a:xfrm>
      </p:grpSpPr>
      <p:sp>
        <p:nvSpPr>
          <p:cNvPr id="2" name="Freeform 2"/>
          <p:cNvSpPr/>
          <p:nvPr/>
        </p:nvSpPr>
        <p:spPr>
          <a:xfrm>
            <a:off x="419875" y="2508434"/>
            <a:ext cx="1217649" cy="1196340"/>
          </a:xfrm>
          <a:custGeom>
            <a:avLst/>
            <a:gdLst/>
            <a:ahLst/>
            <a:cxnLst/>
            <a:rect l="l" t="t" r="r" b="b"/>
            <a:pathLst>
              <a:path w="1217649" h="1196340">
                <a:moveTo>
                  <a:pt x="0" y="0"/>
                </a:moveTo>
                <a:lnTo>
                  <a:pt x="1217650" y="0"/>
                </a:lnTo>
                <a:lnTo>
                  <a:pt x="1217650" y="1196341"/>
                </a:lnTo>
                <a:lnTo>
                  <a:pt x="0" y="11963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525540" y="5112715"/>
            <a:ext cx="1153394" cy="1522633"/>
          </a:xfrm>
          <a:custGeom>
            <a:avLst/>
            <a:gdLst/>
            <a:ahLst/>
            <a:cxnLst/>
            <a:rect l="l" t="t" r="r" b="b"/>
            <a:pathLst>
              <a:path w="1153394" h="1522633">
                <a:moveTo>
                  <a:pt x="0" y="0"/>
                </a:moveTo>
                <a:lnTo>
                  <a:pt x="1153394" y="0"/>
                </a:lnTo>
                <a:lnTo>
                  <a:pt x="1153394" y="1522633"/>
                </a:lnTo>
                <a:lnTo>
                  <a:pt x="0" y="152263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5" name="Freeform 5"/>
          <p:cNvSpPr/>
          <p:nvPr/>
        </p:nvSpPr>
        <p:spPr>
          <a:xfrm>
            <a:off x="9610725" y="2508434"/>
            <a:ext cx="1290065" cy="1146546"/>
          </a:xfrm>
          <a:custGeom>
            <a:avLst/>
            <a:gdLst/>
            <a:ahLst/>
            <a:cxnLst/>
            <a:rect l="l" t="t" r="r" b="b"/>
            <a:pathLst>
              <a:path w="1290065" h="1146546">
                <a:moveTo>
                  <a:pt x="0" y="0"/>
                </a:moveTo>
                <a:lnTo>
                  <a:pt x="1290065" y="0"/>
                </a:lnTo>
                <a:lnTo>
                  <a:pt x="1290065" y="1146546"/>
                </a:lnTo>
                <a:lnTo>
                  <a:pt x="0" y="11465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6" name="Freeform 6"/>
          <p:cNvSpPr/>
          <p:nvPr/>
        </p:nvSpPr>
        <p:spPr>
          <a:xfrm>
            <a:off x="9719230" y="4784636"/>
            <a:ext cx="1073055" cy="1089396"/>
          </a:xfrm>
          <a:custGeom>
            <a:avLst/>
            <a:gdLst/>
            <a:ahLst/>
            <a:cxnLst/>
            <a:rect l="l" t="t" r="r" b="b"/>
            <a:pathLst>
              <a:path w="1073055" h="1089396">
                <a:moveTo>
                  <a:pt x="0" y="0"/>
                </a:moveTo>
                <a:lnTo>
                  <a:pt x="1073055" y="0"/>
                </a:lnTo>
                <a:lnTo>
                  <a:pt x="1073055" y="1089396"/>
                </a:lnTo>
                <a:lnTo>
                  <a:pt x="0" y="108939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7" name="Freeform 7"/>
          <p:cNvSpPr/>
          <p:nvPr/>
        </p:nvSpPr>
        <p:spPr>
          <a:xfrm>
            <a:off x="9550908" y="6867525"/>
            <a:ext cx="1143000" cy="1128712"/>
          </a:xfrm>
          <a:custGeom>
            <a:avLst/>
            <a:gdLst/>
            <a:ahLst/>
            <a:cxnLst/>
            <a:rect l="l" t="t" r="r" b="b"/>
            <a:pathLst>
              <a:path w="1143000" h="1128712">
                <a:moveTo>
                  <a:pt x="0" y="0"/>
                </a:moveTo>
                <a:lnTo>
                  <a:pt x="1143000" y="0"/>
                </a:lnTo>
                <a:lnTo>
                  <a:pt x="1143000" y="1128712"/>
                </a:lnTo>
                <a:lnTo>
                  <a:pt x="0" y="11287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8" name="TextBox 8"/>
          <p:cNvSpPr txBox="1"/>
          <p:nvPr/>
        </p:nvSpPr>
        <p:spPr>
          <a:xfrm>
            <a:off x="153748" y="190500"/>
            <a:ext cx="10638537" cy="1330338"/>
          </a:xfrm>
          <a:prstGeom prst="rect">
            <a:avLst/>
          </a:prstGeom>
        </p:spPr>
        <p:txBody>
          <a:bodyPr lIns="0" tIns="0" rIns="0" bIns="0" rtlCol="0" anchor="t">
            <a:spAutoFit/>
          </a:bodyPr>
          <a:lstStyle/>
          <a:p>
            <a:pPr marL="0" lvl="0" indent="0" algn="l">
              <a:lnSpc>
                <a:spcPts val="10000"/>
              </a:lnSpc>
            </a:pPr>
            <a:r>
              <a:rPr lang="en-US" sz="10000" spc="-750">
                <a:solidFill>
                  <a:srgbClr val="0DAF0A"/>
                </a:solidFill>
                <a:latin typeface="Nunito Bold"/>
                <a:ea typeface="Nunito Bold"/>
                <a:cs typeface="Nunito Bold"/>
                <a:sym typeface="Nunito Bold"/>
              </a:rPr>
              <a:t>Connect to Care</a:t>
            </a:r>
          </a:p>
        </p:txBody>
      </p:sp>
      <p:sp>
        <p:nvSpPr>
          <p:cNvPr id="9" name="TextBox 9"/>
          <p:cNvSpPr txBox="1"/>
          <p:nvPr/>
        </p:nvSpPr>
        <p:spPr>
          <a:xfrm>
            <a:off x="2219150" y="2470334"/>
            <a:ext cx="6481165" cy="1656715"/>
          </a:xfrm>
          <a:prstGeom prst="rect">
            <a:avLst/>
          </a:prstGeom>
        </p:spPr>
        <p:txBody>
          <a:bodyPr lIns="0" tIns="0" rIns="0" bIns="0" rtlCol="0" anchor="t">
            <a:spAutoFit/>
          </a:bodyPr>
          <a:lstStyle/>
          <a:p>
            <a:pPr algn="l">
              <a:lnSpc>
                <a:spcPts val="2659"/>
              </a:lnSpc>
            </a:pPr>
            <a:r>
              <a:rPr lang="en-US" sz="1899" spc="-94">
                <a:solidFill>
                  <a:srgbClr val="000000"/>
                </a:solidFill>
                <a:latin typeface="Nunito Bold"/>
                <a:ea typeface="Nunito Bold"/>
                <a:cs typeface="Nunito Bold"/>
                <a:sym typeface="Nunito Bold"/>
              </a:rPr>
              <a:t>In-home Lab Testing &amp; Wellness Assessment</a:t>
            </a:r>
          </a:p>
          <a:p>
            <a:pPr algn="l">
              <a:lnSpc>
                <a:spcPts val="2659"/>
              </a:lnSpc>
              <a:spcBef>
                <a:spcPct val="0"/>
              </a:spcBef>
            </a:pPr>
            <a:r>
              <a:rPr lang="en-US" sz="1899" spc="-94">
                <a:solidFill>
                  <a:srgbClr val="000000"/>
                </a:solidFill>
                <a:latin typeface="Nunito"/>
                <a:ea typeface="Nunito"/>
                <a:cs typeface="Nunito"/>
                <a:sym typeface="Nunito"/>
              </a:rPr>
              <a:t>ATRIO partners with several companies that may reach out to offer a yearly in-home wellness review or in-home lab testing kits for preventative measures, which are mailed directly to your home and returned with pre-paid postage. Take advantage of these offers. </a:t>
            </a:r>
          </a:p>
        </p:txBody>
      </p:sp>
      <p:sp>
        <p:nvSpPr>
          <p:cNvPr id="10" name="TextBox 10"/>
          <p:cNvSpPr txBox="1"/>
          <p:nvPr/>
        </p:nvSpPr>
        <p:spPr>
          <a:xfrm>
            <a:off x="2248561" y="4988334"/>
            <a:ext cx="6481165" cy="3990340"/>
          </a:xfrm>
          <a:prstGeom prst="rect">
            <a:avLst/>
          </a:prstGeom>
        </p:spPr>
        <p:txBody>
          <a:bodyPr lIns="0" tIns="0" rIns="0" bIns="0" rtlCol="0" anchor="t">
            <a:spAutoFit/>
          </a:bodyPr>
          <a:lstStyle/>
          <a:p>
            <a:pPr algn="l">
              <a:lnSpc>
                <a:spcPts val="2659"/>
              </a:lnSpc>
            </a:pPr>
            <a:r>
              <a:rPr lang="en-US" sz="1899" spc="-94" dirty="0">
                <a:solidFill>
                  <a:srgbClr val="000000"/>
                </a:solidFill>
                <a:latin typeface="Nunito Bold"/>
                <a:ea typeface="Nunito Bold"/>
                <a:cs typeface="Nunito Bold"/>
                <a:sym typeface="Nunito Bold"/>
              </a:rPr>
              <a:t>Helping you live your healthiest life </a:t>
            </a:r>
          </a:p>
          <a:p>
            <a:pPr algn="l">
              <a:lnSpc>
                <a:spcPts val="2659"/>
              </a:lnSpc>
            </a:pPr>
            <a:r>
              <a:rPr lang="en-US" sz="1899" spc="-94" dirty="0">
                <a:solidFill>
                  <a:srgbClr val="000000"/>
                </a:solidFill>
                <a:latin typeface="Nunito"/>
                <a:ea typeface="Nunito"/>
                <a:cs typeface="Nunito"/>
                <a:sym typeface="Nunito"/>
              </a:rPr>
              <a:t>Visit or speak with your PCP for preventative and routine care. They are your best source for managing complexities of your health care and help you: </a:t>
            </a:r>
          </a:p>
          <a:p>
            <a:pPr marL="410209" lvl="1" indent="-205105" algn="l">
              <a:lnSpc>
                <a:spcPts val="2659"/>
              </a:lnSpc>
              <a:buFont typeface="Arial"/>
              <a:buChar char="•"/>
            </a:pPr>
            <a:r>
              <a:rPr lang="en-US" sz="1899" spc="-94" dirty="0">
                <a:solidFill>
                  <a:srgbClr val="000000"/>
                </a:solidFill>
                <a:latin typeface="Nunito"/>
                <a:ea typeface="Nunito"/>
                <a:cs typeface="Nunito"/>
                <a:sym typeface="Nunito"/>
              </a:rPr>
              <a:t>Annual wellness </a:t>
            </a:r>
          </a:p>
          <a:p>
            <a:pPr marL="410209" lvl="1" indent="-205105" algn="l">
              <a:lnSpc>
                <a:spcPts val="2659"/>
              </a:lnSpc>
              <a:buFont typeface="Arial"/>
              <a:buChar char="•"/>
            </a:pPr>
            <a:r>
              <a:rPr lang="en-US" sz="1899" spc="-94" dirty="0">
                <a:solidFill>
                  <a:srgbClr val="000000"/>
                </a:solidFill>
                <a:latin typeface="Nunito"/>
                <a:ea typeface="Nunito"/>
                <a:cs typeface="Nunito"/>
                <a:sym typeface="Nunito"/>
              </a:rPr>
              <a:t>Immunizations; Vaccines, including Shingles </a:t>
            </a:r>
          </a:p>
          <a:p>
            <a:pPr marL="410209" lvl="1" indent="-205105" algn="l">
              <a:lnSpc>
                <a:spcPts val="2659"/>
              </a:lnSpc>
              <a:buFont typeface="Arial"/>
              <a:buChar char="•"/>
            </a:pPr>
            <a:r>
              <a:rPr lang="en-US" sz="1899" spc="-94" dirty="0">
                <a:solidFill>
                  <a:srgbClr val="000000"/>
                </a:solidFill>
                <a:latin typeface="Nunito"/>
                <a:ea typeface="Nunito"/>
                <a:cs typeface="Nunito"/>
                <a:sym typeface="Nunito"/>
              </a:rPr>
              <a:t>Flue/pneumonia shots </a:t>
            </a:r>
          </a:p>
          <a:p>
            <a:pPr marL="410209" lvl="1" indent="-205105" algn="l">
              <a:lnSpc>
                <a:spcPts val="2659"/>
              </a:lnSpc>
              <a:buFont typeface="Arial"/>
              <a:buChar char="•"/>
            </a:pPr>
            <a:r>
              <a:rPr lang="en-US" sz="1899" spc="-94" dirty="0">
                <a:solidFill>
                  <a:srgbClr val="000000"/>
                </a:solidFill>
                <a:latin typeface="Nunito"/>
                <a:ea typeface="Nunito"/>
                <a:cs typeface="Nunito"/>
                <a:sym typeface="Nunito"/>
              </a:rPr>
              <a:t> Preventative screenings </a:t>
            </a:r>
          </a:p>
          <a:p>
            <a:pPr marL="820419" lvl="2" indent="-273473" algn="l">
              <a:lnSpc>
                <a:spcPts val="2659"/>
              </a:lnSpc>
              <a:buFont typeface="Arial"/>
              <a:buChar char="⚬"/>
            </a:pPr>
            <a:r>
              <a:rPr lang="en-US" sz="1899" spc="-94" dirty="0">
                <a:solidFill>
                  <a:srgbClr val="000000"/>
                </a:solidFill>
                <a:latin typeface="Nunito"/>
                <a:ea typeface="Nunito"/>
                <a:cs typeface="Nunito"/>
                <a:sym typeface="Nunito"/>
              </a:rPr>
              <a:t>Colon or prostate cancer screening </a:t>
            </a:r>
          </a:p>
          <a:p>
            <a:pPr marL="820419" lvl="2" indent="-273473" algn="l">
              <a:lnSpc>
                <a:spcPts val="2659"/>
              </a:lnSpc>
              <a:buFont typeface="Arial"/>
              <a:buChar char="⚬"/>
            </a:pPr>
            <a:r>
              <a:rPr lang="en-US" sz="1899" spc="-94" dirty="0">
                <a:solidFill>
                  <a:srgbClr val="000000"/>
                </a:solidFill>
                <a:latin typeface="Nunito"/>
                <a:ea typeface="Nunito"/>
                <a:cs typeface="Nunito"/>
                <a:sym typeface="Nunito"/>
              </a:rPr>
              <a:t>Mammogram screening </a:t>
            </a:r>
          </a:p>
          <a:p>
            <a:pPr marL="820419" lvl="2" indent="-273473" algn="l">
              <a:lnSpc>
                <a:spcPts val="2659"/>
              </a:lnSpc>
              <a:buFont typeface="Arial"/>
              <a:buChar char="⚬"/>
            </a:pPr>
            <a:r>
              <a:rPr lang="en-US" sz="1899" spc="-94" dirty="0">
                <a:solidFill>
                  <a:srgbClr val="000000"/>
                </a:solidFill>
                <a:latin typeface="Nunito"/>
                <a:ea typeface="Nunito"/>
                <a:cs typeface="Nunito"/>
                <a:sym typeface="Nunito"/>
              </a:rPr>
              <a:t>Diabetic screenings </a:t>
            </a:r>
          </a:p>
          <a:p>
            <a:pPr algn="l">
              <a:lnSpc>
                <a:spcPts val="2659"/>
              </a:lnSpc>
              <a:spcBef>
                <a:spcPct val="0"/>
              </a:spcBef>
            </a:pPr>
            <a:endParaRPr lang="en-US" sz="1899" spc="-94" dirty="0">
              <a:solidFill>
                <a:srgbClr val="000000"/>
              </a:solidFill>
              <a:latin typeface="Nunito"/>
              <a:ea typeface="Nunito"/>
              <a:cs typeface="Nunito"/>
              <a:sym typeface="Nunito"/>
            </a:endParaRPr>
          </a:p>
        </p:txBody>
      </p:sp>
      <p:sp>
        <p:nvSpPr>
          <p:cNvPr id="11" name="TextBox 11"/>
          <p:cNvSpPr txBox="1"/>
          <p:nvPr/>
        </p:nvSpPr>
        <p:spPr>
          <a:xfrm>
            <a:off x="9434488" y="990600"/>
            <a:ext cx="8093110" cy="815340"/>
          </a:xfrm>
          <a:prstGeom prst="rect">
            <a:avLst/>
          </a:prstGeom>
        </p:spPr>
        <p:txBody>
          <a:bodyPr lIns="0" tIns="0" rIns="0" bIns="0" rtlCol="0" anchor="t">
            <a:spAutoFit/>
          </a:bodyPr>
          <a:lstStyle/>
          <a:p>
            <a:pPr algn="l">
              <a:lnSpc>
                <a:spcPts val="3359"/>
              </a:lnSpc>
              <a:spcBef>
                <a:spcPct val="0"/>
              </a:spcBef>
            </a:pPr>
            <a:r>
              <a:rPr lang="en-US" sz="2399" spc="-119">
                <a:solidFill>
                  <a:srgbClr val="000000"/>
                </a:solidFill>
                <a:latin typeface="Nunito Bold"/>
                <a:ea typeface="Nunito Bold"/>
                <a:cs typeface="Nunito Bold"/>
                <a:sym typeface="Nunito Bold"/>
              </a:rPr>
              <a:t>You may receive a direct call from our health coverage partners to help navigate the best health goals for you. </a:t>
            </a:r>
          </a:p>
        </p:txBody>
      </p:sp>
      <p:sp>
        <p:nvSpPr>
          <p:cNvPr id="12" name="TextBox 12"/>
          <p:cNvSpPr txBox="1"/>
          <p:nvPr/>
        </p:nvSpPr>
        <p:spPr>
          <a:xfrm>
            <a:off x="11072240" y="2479859"/>
            <a:ext cx="6631595" cy="2092325"/>
          </a:xfrm>
          <a:prstGeom prst="rect">
            <a:avLst/>
          </a:prstGeom>
        </p:spPr>
        <p:txBody>
          <a:bodyPr lIns="0" tIns="0" rIns="0" bIns="0" rtlCol="0" anchor="t">
            <a:spAutoFit/>
          </a:bodyPr>
          <a:lstStyle/>
          <a:p>
            <a:pPr algn="l">
              <a:lnSpc>
                <a:spcPts val="2799"/>
              </a:lnSpc>
            </a:pPr>
            <a:r>
              <a:rPr lang="en-US" sz="1999" spc="-99">
                <a:solidFill>
                  <a:srgbClr val="000000"/>
                </a:solidFill>
                <a:latin typeface="Nunito Bold"/>
                <a:ea typeface="Nunito Bold"/>
                <a:cs typeface="Nunito Bold"/>
                <a:sym typeface="Nunito Bold"/>
              </a:rPr>
              <a:t>Health Assessment Survey </a:t>
            </a:r>
          </a:p>
          <a:p>
            <a:pPr algn="l">
              <a:lnSpc>
                <a:spcPts val="2799"/>
              </a:lnSpc>
              <a:spcBef>
                <a:spcPct val="0"/>
              </a:spcBef>
            </a:pPr>
            <a:r>
              <a:rPr lang="en-US" sz="1999" spc="-99">
                <a:solidFill>
                  <a:srgbClr val="000000"/>
                </a:solidFill>
                <a:latin typeface="Nunito"/>
                <a:ea typeface="Nunito"/>
                <a:cs typeface="Nunito"/>
                <a:sym typeface="Nunito"/>
              </a:rPr>
              <a:t>You may have received a Health Assessment Survey in your enrollment packet or mailed to you by ATRIO. It has questions about your current health status which helps us to identify areas that we can better assist you. Please make sure to fill this out and send back to ATRIO. </a:t>
            </a:r>
          </a:p>
        </p:txBody>
      </p:sp>
      <p:sp>
        <p:nvSpPr>
          <p:cNvPr id="13" name="TextBox 13"/>
          <p:cNvSpPr txBox="1"/>
          <p:nvPr/>
        </p:nvSpPr>
        <p:spPr>
          <a:xfrm>
            <a:off x="11072240" y="4742542"/>
            <a:ext cx="6631595" cy="1739900"/>
          </a:xfrm>
          <a:prstGeom prst="rect">
            <a:avLst/>
          </a:prstGeom>
        </p:spPr>
        <p:txBody>
          <a:bodyPr lIns="0" tIns="0" rIns="0" bIns="0" rtlCol="0" anchor="t">
            <a:spAutoFit/>
          </a:bodyPr>
          <a:lstStyle/>
          <a:p>
            <a:pPr algn="l">
              <a:lnSpc>
                <a:spcPts val="2799"/>
              </a:lnSpc>
            </a:pPr>
            <a:r>
              <a:rPr lang="en-US" sz="1999" spc="-99">
                <a:solidFill>
                  <a:srgbClr val="000000"/>
                </a:solidFill>
                <a:latin typeface="Nunito Bold"/>
                <a:ea typeface="Nunito Bold"/>
                <a:cs typeface="Nunito Bold"/>
                <a:sym typeface="Nunito Bold"/>
              </a:rPr>
              <a:t>Diabetes Prevention Program </a:t>
            </a:r>
          </a:p>
          <a:p>
            <a:pPr algn="l">
              <a:lnSpc>
                <a:spcPts val="2799"/>
              </a:lnSpc>
              <a:spcBef>
                <a:spcPct val="0"/>
              </a:spcBef>
            </a:pPr>
            <a:r>
              <a:rPr lang="en-US" sz="1999" spc="-99">
                <a:solidFill>
                  <a:srgbClr val="000000"/>
                </a:solidFill>
                <a:latin typeface="Nunito"/>
                <a:ea typeface="Nunito"/>
                <a:cs typeface="Nunito"/>
                <a:sym typeface="Nunito"/>
              </a:rPr>
              <a:t>We identify qualified members to provide practical training for overcoming challenges to sustaining weight loss and lliving a healthy lifestyle. You may be contacted by ATRIO if you qualify for this program. </a:t>
            </a:r>
          </a:p>
        </p:txBody>
      </p:sp>
      <p:sp>
        <p:nvSpPr>
          <p:cNvPr id="14" name="TextBox 14"/>
          <p:cNvSpPr txBox="1"/>
          <p:nvPr/>
        </p:nvSpPr>
        <p:spPr>
          <a:xfrm>
            <a:off x="11072240" y="6838950"/>
            <a:ext cx="6631595" cy="3149600"/>
          </a:xfrm>
          <a:prstGeom prst="rect">
            <a:avLst/>
          </a:prstGeom>
        </p:spPr>
        <p:txBody>
          <a:bodyPr lIns="0" tIns="0" rIns="0" bIns="0" rtlCol="0" anchor="t">
            <a:spAutoFit/>
          </a:bodyPr>
          <a:lstStyle/>
          <a:p>
            <a:pPr algn="l">
              <a:lnSpc>
                <a:spcPts val="2799"/>
              </a:lnSpc>
            </a:pPr>
            <a:r>
              <a:rPr lang="en-US" sz="1999" spc="-99">
                <a:solidFill>
                  <a:srgbClr val="000000"/>
                </a:solidFill>
                <a:latin typeface="Nunito Bold"/>
                <a:ea typeface="Nunito Bold"/>
                <a:cs typeface="Nunito Bold"/>
                <a:sym typeface="Nunito Bold"/>
              </a:rPr>
              <a:t>Medication Therapy Management </a:t>
            </a:r>
          </a:p>
          <a:p>
            <a:pPr algn="l">
              <a:lnSpc>
                <a:spcPts val="2799"/>
              </a:lnSpc>
            </a:pPr>
            <a:r>
              <a:rPr lang="en-US" sz="1999" spc="-99">
                <a:solidFill>
                  <a:srgbClr val="000000"/>
                </a:solidFill>
                <a:latin typeface="Nunito"/>
                <a:ea typeface="Nunito"/>
                <a:cs typeface="Nunito"/>
                <a:sym typeface="Nunito"/>
              </a:rPr>
              <a:t>When you take the right medicines in the right way for the right health conditions, they are safe and effective tools for good health. ATRIO partners with MedWiseRx to improve your health by: </a:t>
            </a:r>
          </a:p>
          <a:p>
            <a:pPr marL="431799" lvl="1" indent="-215899" algn="l">
              <a:lnSpc>
                <a:spcPts val="2799"/>
              </a:lnSpc>
              <a:buFont typeface="Arial"/>
              <a:buChar char="•"/>
            </a:pPr>
            <a:r>
              <a:rPr lang="en-US" sz="1999" spc="-99">
                <a:solidFill>
                  <a:srgbClr val="000000"/>
                </a:solidFill>
                <a:latin typeface="Nunito"/>
                <a:ea typeface="Nunito"/>
                <a:cs typeface="Nunito"/>
                <a:sym typeface="Nunito"/>
              </a:rPr>
              <a:t>Reviewing vitamins or over-the-counter medicines </a:t>
            </a:r>
          </a:p>
          <a:p>
            <a:pPr marL="431799" lvl="1" indent="-215899" algn="l">
              <a:lnSpc>
                <a:spcPts val="2799"/>
              </a:lnSpc>
              <a:buFont typeface="Arial"/>
              <a:buChar char="•"/>
            </a:pPr>
            <a:r>
              <a:rPr lang="en-US" sz="1999" spc="-99">
                <a:solidFill>
                  <a:srgbClr val="000000"/>
                </a:solidFill>
                <a:latin typeface="Nunito"/>
                <a:ea typeface="Nunito"/>
                <a:cs typeface="Nunito"/>
                <a:sym typeface="Nunito"/>
              </a:rPr>
              <a:t>Working alongside your doctor to help navigate your medications </a:t>
            </a:r>
          </a:p>
          <a:p>
            <a:pPr marL="431799" lvl="1" indent="-215899" algn="l">
              <a:lnSpc>
                <a:spcPts val="2799"/>
              </a:lnSpc>
              <a:spcBef>
                <a:spcPct val="0"/>
              </a:spcBef>
              <a:buFont typeface="Arial"/>
              <a:buChar char="•"/>
            </a:pPr>
            <a:r>
              <a:rPr lang="en-US" sz="1999" spc="-99">
                <a:solidFill>
                  <a:srgbClr val="000000"/>
                </a:solidFill>
                <a:latin typeface="Nunito"/>
                <a:ea typeface="Nunito"/>
                <a:cs typeface="Nunito"/>
                <a:sym typeface="Nunito"/>
              </a:rPr>
              <a:t>Looking for ways to cut drug costs for you</a:t>
            </a:r>
          </a:p>
        </p:txBody>
      </p:sp>
      <p:sp>
        <p:nvSpPr>
          <p:cNvPr id="15" name="TextBox 15"/>
          <p:cNvSpPr txBox="1"/>
          <p:nvPr/>
        </p:nvSpPr>
        <p:spPr>
          <a:xfrm>
            <a:off x="419875" y="1379220"/>
            <a:ext cx="7822146" cy="419346"/>
          </a:xfrm>
          <a:prstGeom prst="rect">
            <a:avLst/>
          </a:prstGeom>
        </p:spPr>
        <p:txBody>
          <a:bodyPr lIns="0" tIns="0" rIns="0" bIns="0" rtlCol="0" anchor="t">
            <a:spAutoFit/>
          </a:bodyPr>
          <a:lstStyle/>
          <a:p>
            <a:pPr algn="l">
              <a:lnSpc>
                <a:spcPts val="3359"/>
              </a:lnSpc>
              <a:spcBef>
                <a:spcPct val="0"/>
              </a:spcBef>
            </a:pPr>
            <a:r>
              <a:rPr lang="en-US" sz="2399" spc="-119" dirty="0">
                <a:solidFill>
                  <a:srgbClr val="000000"/>
                </a:solidFill>
                <a:latin typeface="Nunito Bold"/>
                <a:ea typeface="Nunito Bold"/>
                <a:cs typeface="Nunito Bold"/>
                <a:sym typeface="Nunito Bold"/>
              </a:rPr>
              <a:t>Preventive Care</a:t>
            </a:r>
          </a:p>
        </p:txBody>
      </p:sp>
      <p:sp>
        <p:nvSpPr>
          <p:cNvPr id="18" name="AutoShape 18"/>
          <p:cNvSpPr/>
          <p:nvPr/>
        </p:nvSpPr>
        <p:spPr>
          <a:xfrm flipH="1" flipV="1">
            <a:off x="9144000" y="1028700"/>
            <a:ext cx="19050" cy="9258309"/>
          </a:xfrm>
          <a:prstGeom prst="line">
            <a:avLst/>
          </a:prstGeom>
          <a:ln w="19050" cap="flat">
            <a:solidFill>
              <a:srgbClr val="282A29"/>
            </a:solidFill>
            <a:prstDash val="solid"/>
            <a:headEnd type="none" w="sm" len="sm"/>
            <a:tailEnd type="none" w="sm" len="sm"/>
          </a:ln>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DAF0A"/>
        </a:solidFill>
        <a:effectLst/>
      </p:bgPr>
    </p:bg>
    <p:spTree>
      <p:nvGrpSpPr>
        <p:cNvPr id="1" name=""/>
        <p:cNvGrpSpPr/>
        <p:nvPr/>
      </p:nvGrpSpPr>
      <p:grpSpPr>
        <a:xfrm>
          <a:off x="0" y="0"/>
          <a:ext cx="0" cy="0"/>
          <a:chOff x="0" y="0"/>
          <a:chExt cx="0" cy="0"/>
        </a:xfrm>
      </p:grpSpPr>
      <p:grpSp>
        <p:nvGrpSpPr>
          <p:cNvPr id="2" name="Group 2"/>
          <p:cNvGrpSpPr/>
          <p:nvPr/>
        </p:nvGrpSpPr>
        <p:grpSpPr>
          <a:xfrm>
            <a:off x="396859" y="485775"/>
            <a:ext cx="17567714" cy="9447979"/>
            <a:chOff x="0" y="0"/>
            <a:chExt cx="4626888" cy="2488357"/>
          </a:xfrm>
        </p:grpSpPr>
        <p:sp>
          <p:nvSpPr>
            <p:cNvPr id="3" name="Freeform 3"/>
            <p:cNvSpPr/>
            <p:nvPr/>
          </p:nvSpPr>
          <p:spPr>
            <a:xfrm>
              <a:off x="0" y="0"/>
              <a:ext cx="4626888" cy="2488357"/>
            </a:xfrm>
            <a:custGeom>
              <a:avLst/>
              <a:gdLst/>
              <a:ahLst/>
              <a:cxnLst/>
              <a:rect l="l" t="t" r="r" b="b"/>
              <a:pathLst>
                <a:path w="4626888" h="2488357">
                  <a:moveTo>
                    <a:pt x="8814" y="0"/>
                  </a:moveTo>
                  <a:lnTo>
                    <a:pt x="4618074" y="0"/>
                  </a:lnTo>
                  <a:cubicBezTo>
                    <a:pt x="4620411" y="0"/>
                    <a:pt x="4622653" y="929"/>
                    <a:pt x="4624306" y="2582"/>
                  </a:cubicBezTo>
                  <a:cubicBezTo>
                    <a:pt x="4625959" y="4234"/>
                    <a:pt x="4626888" y="6476"/>
                    <a:pt x="4626888" y="8814"/>
                  </a:cubicBezTo>
                  <a:lnTo>
                    <a:pt x="4626888" y="2479543"/>
                  </a:lnTo>
                  <a:cubicBezTo>
                    <a:pt x="4626888" y="2484411"/>
                    <a:pt x="4622942" y="2488357"/>
                    <a:pt x="4618074" y="2488357"/>
                  </a:cubicBezTo>
                  <a:lnTo>
                    <a:pt x="8814" y="2488357"/>
                  </a:lnTo>
                  <a:cubicBezTo>
                    <a:pt x="6476" y="2488357"/>
                    <a:pt x="4234" y="2487428"/>
                    <a:pt x="2582" y="2485775"/>
                  </a:cubicBezTo>
                  <a:cubicBezTo>
                    <a:pt x="929" y="2484122"/>
                    <a:pt x="0" y="2481880"/>
                    <a:pt x="0" y="2479543"/>
                  </a:cubicBezTo>
                  <a:lnTo>
                    <a:pt x="0" y="8814"/>
                  </a:lnTo>
                  <a:cubicBezTo>
                    <a:pt x="0" y="6476"/>
                    <a:pt x="929" y="4234"/>
                    <a:pt x="2582" y="2582"/>
                  </a:cubicBezTo>
                  <a:cubicBezTo>
                    <a:pt x="4234" y="929"/>
                    <a:pt x="6476" y="0"/>
                    <a:pt x="8814" y="0"/>
                  </a:cubicBezTo>
                  <a:close/>
                </a:path>
              </a:pathLst>
            </a:custGeom>
            <a:solidFill>
              <a:srgbClr val="FAEFE0"/>
            </a:solidFill>
          </p:spPr>
          <p:txBody>
            <a:bodyPr/>
            <a:lstStyle/>
            <a:p>
              <a:endParaRPr lang="en-US"/>
            </a:p>
          </p:txBody>
        </p:sp>
        <p:sp>
          <p:nvSpPr>
            <p:cNvPr id="4" name="TextBox 4"/>
            <p:cNvSpPr txBox="1"/>
            <p:nvPr/>
          </p:nvSpPr>
          <p:spPr>
            <a:xfrm>
              <a:off x="0" y="-47625"/>
              <a:ext cx="4626888" cy="2535982"/>
            </a:xfrm>
            <a:prstGeom prst="rect">
              <a:avLst/>
            </a:prstGeom>
          </p:spPr>
          <p:txBody>
            <a:bodyPr lIns="50800" tIns="50800" rIns="50800" bIns="50800" rtlCol="0" anchor="ctr"/>
            <a:lstStyle/>
            <a:p>
              <a:pPr algn="ctr">
                <a:lnSpc>
                  <a:spcPts val="3499"/>
                </a:lnSpc>
              </a:pPr>
              <a:endParaRPr/>
            </a:p>
            <a:p>
              <a:pPr algn="ctr">
                <a:lnSpc>
                  <a:spcPts val="3499"/>
                </a:lnSpc>
              </a:pPr>
              <a:endParaRPr/>
            </a:p>
          </p:txBody>
        </p:sp>
      </p:grpSp>
      <p:sp>
        <p:nvSpPr>
          <p:cNvPr id="5" name="AutoShape 5"/>
          <p:cNvSpPr/>
          <p:nvPr/>
        </p:nvSpPr>
        <p:spPr>
          <a:xfrm>
            <a:off x="-5" y="8629601"/>
            <a:ext cx="18288000" cy="9525"/>
          </a:xfrm>
          <a:prstGeom prst="line">
            <a:avLst/>
          </a:prstGeom>
          <a:ln w="9525" cap="flat">
            <a:solidFill>
              <a:srgbClr val="282A29">
                <a:alpha val="49804"/>
              </a:srgbClr>
            </a:solidFill>
            <a:prstDash val="solid"/>
            <a:headEnd type="none" w="sm" len="sm"/>
            <a:tailEnd type="none" w="sm" len="sm"/>
          </a:ln>
        </p:spPr>
        <p:txBody>
          <a:bodyPr/>
          <a:lstStyle/>
          <a:p>
            <a:endParaRPr lang="en-US"/>
          </a:p>
        </p:txBody>
      </p:sp>
      <p:sp>
        <p:nvSpPr>
          <p:cNvPr id="6" name="TextBox 6"/>
          <p:cNvSpPr txBox="1"/>
          <p:nvPr/>
        </p:nvSpPr>
        <p:spPr>
          <a:xfrm>
            <a:off x="1028700" y="3155735"/>
            <a:ext cx="16230600" cy="1600200"/>
          </a:xfrm>
          <a:prstGeom prst="rect">
            <a:avLst/>
          </a:prstGeom>
        </p:spPr>
        <p:txBody>
          <a:bodyPr lIns="0" tIns="0" rIns="0" bIns="0" rtlCol="0" anchor="t">
            <a:spAutoFit/>
          </a:bodyPr>
          <a:lstStyle/>
          <a:p>
            <a:pPr algn="ctr">
              <a:lnSpc>
                <a:spcPts val="12000"/>
              </a:lnSpc>
            </a:pPr>
            <a:r>
              <a:rPr lang="en-US" sz="12000" spc="-900">
                <a:solidFill>
                  <a:srgbClr val="0DAF0A"/>
                </a:solidFill>
                <a:latin typeface="Nunito Bold"/>
                <a:ea typeface="Nunito Bold"/>
                <a:cs typeface="Nunito Bold"/>
                <a:sym typeface="Nunito Bold"/>
              </a:rPr>
              <a:t>Member Resources</a:t>
            </a:r>
          </a:p>
        </p:txBody>
      </p:sp>
      <p:sp>
        <p:nvSpPr>
          <p:cNvPr id="7" name="Freeform 7"/>
          <p:cNvSpPr/>
          <p:nvPr/>
        </p:nvSpPr>
        <p:spPr>
          <a:xfrm>
            <a:off x="14622587" y="1299204"/>
            <a:ext cx="2636713" cy="1536067"/>
          </a:xfrm>
          <a:custGeom>
            <a:avLst/>
            <a:gdLst/>
            <a:ahLst/>
            <a:cxnLst/>
            <a:rect l="l" t="t" r="r" b="b"/>
            <a:pathLst>
              <a:path w="2636713" h="1536067">
                <a:moveTo>
                  <a:pt x="0" y="0"/>
                </a:moveTo>
                <a:lnTo>
                  <a:pt x="2636713" y="0"/>
                </a:lnTo>
                <a:lnTo>
                  <a:pt x="2636713" y="1536067"/>
                </a:lnTo>
                <a:lnTo>
                  <a:pt x="0" y="1536067"/>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DAF0A"/>
        </a:solidFill>
        <a:effectLst/>
      </p:bgPr>
    </p:bg>
    <p:spTree>
      <p:nvGrpSpPr>
        <p:cNvPr id="1" name=""/>
        <p:cNvGrpSpPr/>
        <p:nvPr/>
      </p:nvGrpSpPr>
      <p:grpSpPr>
        <a:xfrm>
          <a:off x="0" y="0"/>
          <a:ext cx="0" cy="0"/>
          <a:chOff x="0" y="0"/>
          <a:chExt cx="0" cy="0"/>
        </a:xfrm>
      </p:grpSpPr>
      <p:grpSp>
        <p:nvGrpSpPr>
          <p:cNvPr id="2" name="Group 2"/>
          <p:cNvGrpSpPr/>
          <p:nvPr/>
        </p:nvGrpSpPr>
        <p:grpSpPr>
          <a:xfrm>
            <a:off x="198593" y="360765"/>
            <a:ext cx="17890815" cy="9565470"/>
            <a:chOff x="0" y="0"/>
            <a:chExt cx="4711984" cy="2519301"/>
          </a:xfrm>
        </p:grpSpPr>
        <p:sp>
          <p:nvSpPr>
            <p:cNvPr id="3" name="Freeform 3"/>
            <p:cNvSpPr/>
            <p:nvPr/>
          </p:nvSpPr>
          <p:spPr>
            <a:xfrm>
              <a:off x="0" y="0"/>
              <a:ext cx="4711984" cy="2519301"/>
            </a:xfrm>
            <a:custGeom>
              <a:avLst/>
              <a:gdLst/>
              <a:ahLst/>
              <a:cxnLst/>
              <a:rect l="l" t="t" r="r" b="b"/>
              <a:pathLst>
                <a:path w="4711984" h="2519301">
                  <a:moveTo>
                    <a:pt x="8655" y="0"/>
                  </a:moveTo>
                  <a:lnTo>
                    <a:pt x="4703330" y="0"/>
                  </a:lnTo>
                  <a:cubicBezTo>
                    <a:pt x="4708109" y="0"/>
                    <a:pt x="4711984" y="3875"/>
                    <a:pt x="4711984" y="8655"/>
                  </a:cubicBezTo>
                  <a:lnTo>
                    <a:pt x="4711984" y="2510646"/>
                  </a:lnTo>
                  <a:cubicBezTo>
                    <a:pt x="4711984" y="2512942"/>
                    <a:pt x="4711072" y="2515143"/>
                    <a:pt x="4709449" y="2516766"/>
                  </a:cubicBezTo>
                  <a:cubicBezTo>
                    <a:pt x="4707826" y="2518389"/>
                    <a:pt x="4705625" y="2519301"/>
                    <a:pt x="4703330" y="2519301"/>
                  </a:cubicBezTo>
                  <a:lnTo>
                    <a:pt x="8655" y="2519301"/>
                  </a:lnTo>
                  <a:cubicBezTo>
                    <a:pt x="6359" y="2519301"/>
                    <a:pt x="4158" y="2518389"/>
                    <a:pt x="2535" y="2516766"/>
                  </a:cubicBezTo>
                  <a:cubicBezTo>
                    <a:pt x="912" y="2515143"/>
                    <a:pt x="0" y="2512942"/>
                    <a:pt x="0" y="2510646"/>
                  </a:cubicBezTo>
                  <a:lnTo>
                    <a:pt x="0" y="8655"/>
                  </a:lnTo>
                  <a:cubicBezTo>
                    <a:pt x="0" y="6359"/>
                    <a:pt x="912" y="4158"/>
                    <a:pt x="2535" y="2535"/>
                  </a:cubicBezTo>
                  <a:cubicBezTo>
                    <a:pt x="4158" y="912"/>
                    <a:pt x="6359" y="0"/>
                    <a:pt x="8655" y="0"/>
                  </a:cubicBezTo>
                  <a:close/>
                </a:path>
              </a:pathLst>
            </a:custGeom>
            <a:solidFill>
              <a:srgbClr val="FAEFE0"/>
            </a:solidFill>
          </p:spPr>
          <p:txBody>
            <a:bodyPr/>
            <a:lstStyle/>
            <a:p>
              <a:endParaRPr lang="en-US"/>
            </a:p>
          </p:txBody>
        </p:sp>
        <p:sp>
          <p:nvSpPr>
            <p:cNvPr id="4" name="TextBox 4"/>
            <p:cNvSpPr txBox="1"/>
            <p:nvPr/>
          </p:nvSpPr>
          <p:spPr>
            <a:xfrm>
              <a:off x="0" y="-47625"/>
              <a:ext cx="4711984" cy="2566926"/>
            </a:xfrm>
            <a:prstGeom prst="rect">
              <a:avLst/>
            </a:prstGeom>
          </p:spPr>
          <p:txBody>
            <a:bodyPr lIns="50800" tIns="50800" rIns="50800" bIns="50800" rtlCol="0" anchor="ctr"/>
            <a:lstStyle/>
            <a:p>
              <a:pPr algn="ctr">
                <a:lnSpc>
                  <a:spcPts val="3499"/>
                </a:lnSpc>
              </a:pPr>
              <a:endParaRPr/>
            </a:p>
            <a:p>
              <a:pPr algn="ctr">
                <a:lnSpc>
                  <a:spcPts val="3499"/>
                </a:lnSpc>
              </a:pPr>
              <a:endParaRPr/>
            </a:p>
          </p:txBody>
        </p:sp>
      </p:grpSp>
      <p:grpSp>
        <p:nvGrpSpPr>
          <p:cNvPr id="5" name="Group 5"/>
          <p:cNvGrpSpPr/>
          <p:nvPr/>
        </p:nvGrpSpPr>
        <p:grpSpPr>
          <a:xfrm>
            <a:off x="9144000" y="602022"/>
            <a:ext cx="8855795" cy="8656278"/>
            <a:chOff x="0" y="0"/>
            <a:chExt cx="2332391" cy="2279843"/>
          </a:xfrm>
        </p:grpSpPr>
        <p:sp>
          <p:nvSpPr>
            <p:cNvPr id="6" name="Freeform 6"/>
            <p:cNvSpPr/>
            <p:nvPr/>
          </p:nvSpPr>
          <p:spPr>
            <a:xfrm>
              <a:off x="0" y="0"/>
              <a:ext cx="2332391" cy="2279843"/>
            </a:xfrm>
            <a:custGeom>
              <a:avLst/>
              <a:gdLst/>
              <a:ahLst/>
              <a:cxnLst/>
              <a:rect l="l" t="t" r="r" b="b"/>
              <a:pathLst>
                <a:path w="2332391" h="2279843">
                  <a:moveTo>
                    <a:pt x="44585" y="0"/>
                  </a:moveTo>
                  <a:lnTo>
                    <a:pt x="2287805" y="0"/>
                  </a:lnTo>
                  <a:cubicBezTo>
                    <a:pt x="2312429" y="0"/>
                    <a:pt x="2332391" y="19961"/>
                    <a:pt x="2332391" y="44585"/>
                  </a:cubicBezTo>
                  <a:lnTo>
                    <a:pt x="2332391" y="2235258"/>
                  </a:lnTo>
                  <a:cubicBezTo>
                    <a:pt x="2332391" y="2247082"/>
                    <a:pt x="2327693" y="2258423"/>
                    <a:pt x="2319332" y="2266784"/>
                  </a:cubicBezTo>
                  <a:cubicBezTo>
                    <a:pt x="2310971" y="2275145"/>
                    <a:pt x="2299630" y="2279843"/>
                    <a:pt x="2287805" y="2279843"/>
                  </a:cubicBezTo>
                  <a:lnTo>
                    <a:pt x="44585" y="2279843"/>
                  </a:lnTo>
                  <a:cubicBezTo>
                    <a:pt x="32761" y="2279843"/>
                    <a:pt x="21420" y="2275145"/>
                    <a:pt x="13059" y="2266784"/>
                  </a:cubicBezTo>
                  <a:cubicBezTo>
                    <a:pt x="4697" y="2258423"/>
                    <a:pt x="0" y="2247082"/>
                    <a:pt x="0" y="2235258"/>
                  </a:cubicBezTo>
                  <a:lnTo>
                    <a:pt x="0" y="44585"/>
                  </a:lnTo>
                  <a:cubicBezTo>
                    <a:pt x="0" y="32761"/>
                    <a:pt x="4697" y="21420"/>
                    <a:pt x="13059" y="13059"/>
                  </a:cubicBezTo>
                  <a:cubicBezTo>
                    <a:pt x="21420" y="4697"/>
                    <a:pt x="32761" y="0"/>
                    <a:pt x="44585" y="0"/>
                  </a:cubicBezTo>
                  <a:close/>
                </a:path>
              </a:pathLst>
            </a:custGeom>
            <a:solidFill>
              <a:srgbClr val="FFFFFF"/>
            </a:solidFill>
            <a:ln w="28575" cap="rnd">
              <a:solidFill>
                <a:srgbClr val="0DAF0A"/>
              </a:solidFill>
              <a:prstDash val="solid"/>
              <a:round/>
            </a:ln>
          </p:spPr>
          <p:txBody>
            <a:bodyPr/>
            <a:lstStyle/>
            <a:p>
              <a:endParaRPr lang="en-US"/>
            </a:p>
          </p:txBody>
        </p:sp>
        <p:sp>
          <p:nvSpPr>
            <p:cNvPr id="7" name="TextBox 7"/>
            <p:cNvSpPr txBox="1"/>
            <p:nvPr/>
          </p:nvSpPr>
          <p:spPr>
            <a:xfrm>
              <a:off x="0" y="-38100"/>
              <a:ext cx="2332391" cy="2317943"/>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918308" y="1965498"/>
            <a:ext cx="1537338" cy="1537338"/>
          </a:xfrm>
          <a:custGeom>
            <a:avLst/>
            <a:gdLst/>
            <a:ahLst/>
            <a:cxnLst/>
            <a:rect l="l" t="t" r="r" b="b"/>
            <a:pathLst>
              <a:path w="1537338" h="1537338">
                <a:moveTo>
                  <a:pt x="0" y="0"/>
                </a:moveTo>
                <a:lnTo>
                  <a:pt x="1537338" y="0"/>
                </a:lnTo>
                <a:lnTo>
                  <a:pt x="1537338" y="1537338"/>
                </a:lnTo>
                <a:lnTo>
                  <a:pt x="0" y="15373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Freeform 9"/>
          <p:cNvSpPr/>
          <p:nvPr/>
        </p:nvSpPr>
        <p:spPr>
          <a:xfrm>
            <a:off x="786131" y="5143500"/>
            <a:ext cx="1537338" cy="1537338"/>
          </a:xfrm>
          <a:custGeom>
            <a:avLst/>
            <a:gdLst/>
            <a:ahLst/>
            <a:cxnLst/>
            <a:rect l="l" t="t" r="r" b="b"/>
            <a:pathLst>
              <a:path w="1537338" h="1537338">
                <a:moveTo>
                  <a:pt x="0" y="0"/>
                </a:moveTo>
                <a:lnTo>
                  <a:pt x="1537338" y="0"/>
                </a:lnTo>
                <a:lnTo>
                  <a:pt x="1537338" y="1537338"/>
                </a:lnTo>
                <a:lnTo>
                  <a:pt x="0" y="15373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0" name="Freeform 10"/>
          <p:cNvSpPr/>
          <p:nvPr/>
        </p:nvSpPr>
        <p:spPr>
          <a:xfrm>
            <a:off x="786131" y="7720962"/>
            <a:ext cx="1537338" cy="1537338"/>
          </a:xfrm>
          <a:custGeom>
            <a:avLst/>
            <a:gdLst/>
            <a:ahLst/>
            <a:cxnLst/>
            <a:rect l="l" t="t" r="r" b="b"/>
            <a:pathLst>
              <a:path w="1537338" h="1537338">
                <a:moveTo>
                  <a:pt x="0" y="0"/>
                </a:moveTo>
                <a:lnTo>
                  <a:pt x="1537338" y="0"/>
                </a:lnTo>
                <a:lnTo>
                  <a:pt x="1537338" y="1537338"/>
                </a:lnTo>
                <a:lnTo>
                  <a:pt x="0" y="15373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1" name="Freeform 11"/>
          <p:cNvSpPr/>
          <p:nvPr/>
        </p:nvSpPr>
        <p:spPr>
          <a:xfrm>
            <a:off x="9472931" y="3681875"/>
            <a:ext cx="1537338" cy="1537338"/>
          </a:xfrm>
          <a:custGeom>
            <a:avLst/>
            <a:gdLst/>
            <a:ahLst/>
            <a:cxnLst/>
            <a:rect l="l" t="t" r="r" b="b"/>
            <a:pathLst>
              <a:path w="1537338" h="1537338">
                <a:moveTo>
                  <a:pt x="0" y="0"/>
                </a:moveTo>
                <a:lnTo>
                  <a:pt x="1537338" y="0"/>
                </a:lnTo>
                <a:lnTo>
                  <a:pt x="1537338" y="1537338"/>
                </a:lnTo>
                <a:lnTo>
                  <a:pt x="0" y="15373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14784134" y="821810"/>
            <a:ext cx="2027187" cy="2287376"/>
          </a:xfrm>
          <a:custGeom>
            <a:avLst/>
            <a:gdLst/>
            <a:ahLst/>
            <a:cxnLst/>
            <a:rect l="l" t="t" r="r" b="b"/>
            <a:pathLst>
              <a:path w="2027187" h="2287376">
                <a:moveTo>
                  <a:pt x="0" y="0"/>
                </a:moveTo>
                <a:lnTo>
                  <a:pt x="2027187" y="0"/>
                </a:lnTo>
                <a:lnTo>
                  <a:pt x="2027187" y="2287376"/>
                </a:lnTo>
                <a:lnTo>
                  <a:pt x="0" y="22873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TextBox 13"/>
          <p:cNvSpPr txBox="1"/>
          <p:nvPr/>
        </p:nvSpPr>
        <p:spPr>
          <a:xfrm>
            <a:off x="786131" y="522690"/>
            <a:ext cx="8686800" cy="1096640"/>
          </a:xfrm>
          <a:prstGeom prst="rect">
            <a:avLst/>
          </a:prstGeom>
        </p:spPr>
        <p:txBody>
          <a:bodyPr lIns="0" tIns="0" rIns="0" bIns="0" rtlCol="0" anchor="t">
            <a:spAutoFit/>
          </a:bodyPr>
          <a:lstStyle/>
          <a:p>
            <a:pPr algn="l">
              <a:lnSpc>
                <a:spcPts val="8299"/>
              </a:lnSpc>
            </a:pPr>
            <a:r>
              <a:rPr lang="en-US" sz="8299" spc="-622">
                <a:solidFill>
                  <a:srgbClr val="0DAF0A"/>
                </a:solidFill>
                <a:latin typeface="Nunito Semi-Bold"/>
                <a:ea typeface="Nunito Semi-Bold"/>
                <a:cs typeface="Nunito Semi-Bold"/>
                <a:sym typeface="Nunito Semi-Bold"/>
              </a:rPr>
              <a:t>Member Resources</a:t>
            </a:r>
          </a:p>
        </p:txBody>
      </p:sp>
      <p:sp>
        <p:nvSpPr>
          <p:cNvPr id="14" name="TextBox 14"/>
          <p:cNvSpPr txBox="1"/>
          <p:nvPr/>
        </p:nvSpPr>
        <p:spPr>
          <a:xfrm>
            <a:off x="9504873" y="689786"/>
            <a:ext cx="5107811" cy="2857834"/>
          </a:xfrm>
          <a:prstGeom prst="rect">
            <a:avLst/>
          </a:prstGeom>
        </p:spPr>
        <p:txBody>
          <a:bodyPr lIns="0" tIns="0" rIns="0" bIns="0" rtlCol="0" anchor="t">
            <a:spAutoFit/>
          </a:bodyPr>
          <a:lstStyle/>
          <a:p>
            <a:pPr algn="l">
              <a:lnSpc>
                <a:spcPts val="3499"/>
              </a:lnSpc>
            </a:pPr>
            <a:r>
              <a:rPr lang="en-US" sz="2499" spc="-124" dirty="0">
                <a:solidFill>
                  <a:srgbClr val="0DAF0A"/>
                </a:solidFill>
                <a:latin typeface="Nunito Bold"/>
                <a:ea typeface="Nunito Bold"/>
                <a:cs typeface="Nunito Bold"/>
                <a:sym typeface="Nunito Bold"/>
              </a:rPr>
              <a:t>Member Portals</a:t>
            </a:r>
          </a:p>
          <a:p>
            <a:pPr algn="l">
              <a:lnSpc>
                <a:spcPts val="3079"/>
              </a:lnSpc>
            </a:pPr>
            <a:r>
              <a:rPr lang="en-US" sz="2199" spc="-109" dirty="0">
                <a:solidFill>
                  <a:srgbClr val="000000"/>
                </a:solidFill>
                <a:latin typeface="Nunito"/>
                <a:ea typeface="Nunito"/>
                <a:cs typeface="Nunito"/>
                <a:sym typeface="Nunito"/>
              </a:rPr>
              <a:t>myATRIO Portal allows </a:t>
            </a:r>
            <a:r>
              <a:rPr lang="en-US" sz="2199" spc="-109">
                <a:solidFill>
                  <a:srgbClr val="000000"/>
                </a:solidFill>
                <a:latin typeface="Nunito"/>
                <a:ea typeface="Nunito"/>
                <a:cs typeface="Nunito"/>
                <a:sym typeface="Nunito"/>
              </a:rPr>
              <a:t>members to </a:t>
            </a:r>
            <a:r>
              <a:rPr lang="en-US" sz="2199" spc="-109" dirty="0">
                <a:solidFill>
                  <a:srgbClr val="000000"/>
                </a:solidFill>
                <a:latin typeface="Nunito"/>
                <a:ea typeface="Nunito"/>
                <a:cs typeface="Nunito"/>
                <a:sym typeface="Nunito"/>
              </a:rPr>
              <a:t>access tools to help navigate their ATRIO benefits, pay plan premiums, check Flex Card balances, and access ATRIO benefits like, OTC, vision, transportation, and more! </a:t>
            </a:r>
          </a:p>
          <a:p>
            <a:pPr algn="l">
              <a:lnSpc>
                <a:spcPts val="3499"/>
              </a:lnSpc>
              <a:spcBef>
                <a:spcPct val="0"/>
              </a:spcBef>
            </a:pPr>
            <a:endParaRPr lang="en-US" sz="2199" spc="-109" dirty="0">
              <a:solidFill>
                <a:srgbClr val="000000"/>
              </a:solidFill>
              <a:latin typeface="Nunito"/>
              <a:ea typeface="Nunito"/>
              <a:cs typeface="Nunito"/>
              <a:sym typeface="Nunito"/>
            </a:endParaRPr>
          </a:p>
        </p:txBody>
      </p:sp>
      <p:sp>
        <p:nvSpPr>
          <p:cNvPr id="15" name="TextBox 15"/>
          <p:cNvSpPr txBox="1"/>
          <p:nvPr/>
        </p:nvSpPr>
        <p:spPr>
          <a:xfrm>
            <a:off x="11162655" y="3810429"/>
            <a:ext cx="5824617" cy="1035050"/>
          </a:xfrm>
          <a:prstGeom prst="rect">
            <a:avLst/>
          </a:prstGeom>
        </p:spPr>
        <p:txBody>
          <a:bodyPr lIns="0" tIns="0" rIns="0" bIns="0" rtlCol="0" anchor="t">
            <a:spAutoFit/>
          </a:bodyPr>
          <a:lstStyle/>
          <a:p>
            <a:pPr algn="l">
              <a:lnSpc>
                <a:spcPts val="2799"/>
              </a:lnSpc>
              <a:spcBef>
                <a:spcPct val="0"/>
              </a:spcBef>
            </a:pPr>
            <a:r>
              <a:rPr lang="en-US" sz="1999" spc="-99" dirty="0">
                <a:solidFill>
                  <a:srgbClr val="000000"/>
                </a:solidFill>
                <a:latin typeface="Nunito"/>
                <a:ea typeface="Nunito"/>
                <a:cs typeface="Nunito"/>
                <a:sym typeface="Nunito"/>
              </a:rPr>
              <a:t>Visit atriohp.com and visit the myATRIO button to begin your account registration process. A demo video is also available to help navigate the registration process. </a:t>
            </a:r>
          </a:p>
        </p:txBody>
      </p:sp>
      <p:sp>
        <p:nvSpPr>
          <p:cNvPr id="16" name="Freeform 16"/>
          <p:cNvSpPr/>
          <p:nvPr/>
        </p:nvSpPr>
        <p:spPr>
          <a:xfrm>
            <a:off x="9504873" y="5447411"/>
            <a:ext cx="1537338" cy="1537338"/>
          </a:xfrm>
          <a:custGeom>
            <a:avLst/>
            <a:gdLst/>
            <a:ahLst/>
            <a:cxnLst/>
            <a:rect l="l" t="t" r="r" b="b"/>
            <a:pathLst>
              <a:path w="1537338" h="1537338">
                <a:moveTo>
                  <a:pt x="0" y="0"/>
                </a:moveTo>
                <a:lnTo>
                  <a:pt x="1537338" y="0"/>
                </a:lnTo>
                <a:lnTo>
                  <a:pt x="1537338" y="1537338"/>
                </a:lnTo>
                <a:lnTo>
                  <a:pt x="0" y="15373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7" name="TextBox 17"/>
          <p:cNvSpPr txBox="1"/>
          <p:nvPr/>
        </p:nvSpPr>
        <p:spPr>
          <a:xfrm>
            <a:off x="11162655" y="5445170"/>
            <a:ext cx="5824617" cy="2444750"/>
          </a:xfrm>
          <a:prstGeom prst="rect">
            <a:avLst/>
          </a:prstGeom>
        </p:spPr>
        <p:txBody>
          <a:bodyPr lIns="0" tIns="0" rIns="0" bIns="0" rtlCol="0" anchor="t">
            <a:spAutoFit/>
          </a:bodyPr>
          <a:lstStyle/>
          <a:p>
            <a:pPr algn="l">
              <a:lnSpc>
                <a:spcPts val="2799"/>
              </a:lnSpc>
            </a:pPr>
            <a:r>
              <a:rPr lang="en-US" sz="1999" spc="-99" dirty="0">
                <a:solidFill>
                  <a:srgbClr val="000000"/>
                </a:solidFill>
                <a:latin typeface="Nunito"/>
                <a:ea typeface="Nunito"/>
                <a:cs typeface="Nunito"/>
                <a:sym typeface="Nunito"/>
              </a:rPr>
              <a:t>Members can also access the Prescription Drug Portal from myATRIO to view: </a:t>
            </a:r>
          </a:p>
          <a:p>
            <a:pPr marL="431799" lvl="1" indent="-215899" algn="l">
              <a:lnSpc>
                <a:spcPts val="2799"/>
              </a:lnSpc>
              <a:buFont typeface="Arial"/>
              <a:buChar char="•"/>
            </a:pPr>
            <a:r>
              <a:rPr lang="en-US" sz="1999" spc="-99" dirty="0">
                <a:solidFill>
                  <a:srgbClr val="000000"/>
                </a:solidFill>
                <a:latin typeface="Nunito"/>
                <a:ea typeface="Nunito"/>
                <a:cs typeface="Nunito"/>
                <a:sym typeface="Nunito"/>
              </a:rPr>
              <a:t>Current prescription drugs</a:t>
            </a:r>
          </a:p>
          <a:p>
            <a:pPr marL="431799" lvl="1" indent="-215899" algn="l">
              <a:lnSpc>
                <a:spcPts val="2799"/>
              </a:lnSpc>
              <a:buFont typeface="Arial"/>
              <a:buChar char="•"/>
            </a:pPr>
            <a:r>
              <a:rPr lang="en-US" sz="1999" spc="-99" dirty="0">
                <a:solidFill>
                  <a:srgbClr val="000000"/>
                </a:solidFill>
                <a:latin typeface="Nunito"/>
                <a:ea typeface="Nunito"/>
                <a:cs typeface="Nunito"/>
                <a:sym typeface="Nunito"/>
              </a:rPr>
              <a:t>Prior authorizations </a:t>
            </a:r>
          </a:p>
          <a:p>
            <a:pPr marL="431799" lvl="1" indent="-215899" algn="l">
              <a:lnSpc>
                <a:spcPts val="2799"/>
              </a:lnSpc>
              <a:buFont typeface="Arial"/>
              <a:buChar char="•"/>
            </a:pPr>
            <a:r>
              <a:rPr lang="en-US" sz="1999" spc="-99" dirty="0">
                <a:solidFill>
                  <a:srgbClr val="000000"/>
                </a:solidFill>
                <a:latin typeface="Nunito"/>
                <a:ea typeface="Nunito"/>
                <a:cs typeface="Nunito"/>
                <a:sym typeface="Nunito"/>
              </a:rPr>
              <a:t>Refill a specialty prescription</a:t>
            </a:r>
          </a:p>
          <a:p>
            <a:pPr marL="431799" lvl="1" indent="-215899" algn="l">
              <a:lnSpc>
                <a:spcPts val="2799"/>
              </a:lnSpc>
              <a:buFont typeface="Arial"/>
              <a:buChar char="•"/>
            </a:pPr>
            <a:r>
              <a:rPr lang="en-US" sz="1999" spc="-99" dirty="0">
                <a:solidFill>
                  <a:srgbClr val="000000"/>
                </a:solidFill>
                <a:latin typeface="Nunito"/>
                <a:ea typeface="Nunito"/>
                <a:cs typeface="Nunito"/>
                <a:sym typeface="Nunito"/>
              </a:rPr>
              <a:t>View prescription drug benefit accumulators </a:t>
            </a:r>
          </a:p>
          <a:p>
            <a:pPr marL="431799" lvl="1" indent="-215899" algn="l">
              <a:lnSpc>
                <a:spcPts val="2799"/>
              </a:lnSpc>
              <a:spcBef>
                <a:spcPct val="0"/>
              </a:spcBef>
              <a:buFont typeface="Arial"/>
              <a:buChar char="•"/>
            </a:pPr>
            <a:r>
              <a:rPr lang="en-US" sz="1999" spc="-99" dirty="0">
                <a:solidFill>
                  <a:srgbClr val="000000"/>
                </a:solidFill>
                <a:latin typeface="Nunito"/>
                <a:ea typeface="Nunito"/>
                <a:cs typeface="Nunito"/>
                <a:sym typeface="Nunito"/>
              </a:rPr>
              <a:t>Find a pharmacy</a:t>
            </a:r>
          </a:p>
        </p:txBody>
      </p:sp>
      <p:sp>
        <p:nvSpPr>
          <p:cNvPr id="18" name="TextBox 18"/>
          <p:cNvSpPr txBox="1"/>
          <p:nvPr/>
        </p:nvSpPr>
        <p:spPr>
          <a:xfrm>
            <a:off x="2627586" y="1936923"/>
            <a:ext cx="5855150" cy="3218830"/>
          </a:xfrm>
          <a:prstGeom prst="rect">
            <a:avLst/>
          </a:prstGeom>
        </p:spPr>
        <p:txBody>
          <a:bodyPr lIns="0" tIns="0" rIns="0" bIns="0" rtlCol="0" anchor="t">
            <a:spAutoFit/>
          </a:bodyPr>
          <a:lstStyle/>
          <a:p>
            <a:pPr algn="l">
              <a:lnSpc>
                <a:spcPts val="2799"/>
              </a:lnSpc>
            </a:pPr>
            <a:r>
              <a:rPr lang="en-US" sz="1999" spc="-99" dirty="0">
                <a:solidFill>
                  <a:srgbClr val="0DAF0A"/>
                </a:solidFill>
                <a:latin typeface="Nunito Bold"/>
                <a:ea typeface="Nunito Bold"/>
                <a:cs typeface="Nunito Bold"/>
                <a:sym typeface="Nunito Bold"/>
              </a:rPr>
              <a:t>Member Services </a:t>
            </a:r>
          </a:p>
          <a:p>
            <a:pPr algn="l">
              <a:lnSpc>
                <a:spcPts val="2799"/>
              </a:lnSpc>
            </a:pPr>
            <a:r>
              <a:rPr lang="en-US" sz="1999" spc="-99" dirty="0">
                <a:solidFill>
                  <a:srgbClr val="000000"/>
                </a:solidFill>
                <a:latin typeface="Nunito"/>
                <a:ea typeface="Nunito"/>
                <a:cs typeface="Nunito"/>
                <a:sym typeface="Nunito"/>
              </a:rPr>
              <a:t>Contact Member Services with questions on your Plan Benefits, Claims, Lost/Stolen Member ID or Flex Cards, Provider Search, Pharmacy Team Assistance plus more! Open daily, 8 a.m. to 8 p.m. PST. Or you can send a message at CustomerService@atriohp.com or use the Chat function at atriohp.com to chat with a Member Service Representative, Mon-Fri, 8:30 a.m. -5:00 p.m.</a:t>
            </a:r>
          </a:p>
          <a:p>
            <a:pPr algn="l">
              <a:lnSpc>
                <a:spcPts val="2799"/>
              </a:lnSpc>
              <a:spcBef>
                <a:spcPct val="0"/>
              </a:spcBef>
            </a:pPr>
            <a:endParaRPr lang="en-US" sz="1999" spc="-99" dirty="0">
              <a:solidFill>
                <a:srgbClr val="000000"/>
              </a:solidFill>
              <a:latin typeface="Nunito"/>
              <a:ea typeface="Nunito"/>
              <a:cs typeface="Nunito"/>
              <a:sym typeface="Nunito"/>
            </a:endParaRPr>
          </a:p>
        </p:txBody>
      </p:sp>
      <p:sp>
        <p:nvSpPr>
          <p:cNvPr id="19" name="TextBox 19"/>
          <p:cNvSpPr txBox="1"/>
          <p:nvPr/>
        </p:nvSpPr>
        <p:spPr>
          <a:xfrm>
            <a:off x="2627586" y="5252187"/>
            <a:ext cx="5855150" cy="1739900"/>
          </a:xfrm>
          <a:prstGeom prst="rect">
            <a:avLst/>
          </a:prstGeom>
        </p:spPr>
        <p:txBody>
          <a:bodyPr lIns="0" tIns="0" rIns="0" bIns="0" rtlCol="0" anchor="t">
            <a:spAutoFit/>
          </a:bodyPr>
          <a:lstStyle/>
          <a:p>
            <a:pPr algn="l">
              <a:lnSpc>
                <a:spcPts val="2799"/>
              </a:lnSpc>
            </a:pPr>
            <a:r>
              <a:rPr lang="en-US" sz="1999" spc="-99">
                <a:solidFill>
                  <a:srgbClr val="0DAF0A"/>
                </a:solidFill>
                <a:latin typeface="Nunito Bold"/>
                <a:ea typeface="Nunito Bold"/>
                <a:cs typeface="Nunito Bold"/>
                <a:sym typeface="Nunito Bold"/>
              </a:rPr>
              <a:t>atriohp.com </a:t>
            </a:r>
          </a:p>
          <a:p>
            <a:pPr algn="l">
              <a:lnSpc>
                <a:spcPts val="2799"/>
              </a:lnSpc>
            </a:pPr>
            <a:r>
              <a:rPr lang="en-US" sz="1999" spc="-99">
                <a:solidFill>
                  <a:srgbClr val="000000"/>
                </a:solidFill>
                <a:latin typeface="Nunito"/>
                <a:ea typeface="Nunito"/>
                <a:cs typeface="Nunito"/>
                <a:sym typeface="Nunito"/>
              </a:rPr>
              <a:t>Access Member Portal, Member Services representative chat function, plan information, online provider directory, pharmacy search tools, member forms, plus more! </a:t>
            </a:r>
          </a:p>
          <a:p>
            <a:pPr algn="l">
              <a:lnSpc>
                <a:spcPts val="2799"/>
              </a:lnSpc>
              <a:spcBef>
                <a:spcPct val="0"/>
              </a:spcBef>
            </a:pPr>
            <a:endParaRPr lang="en-US" sz="1999" spc="-99">
              <a:solidFill>
                <a:srgbClr val="000000"/>
              </a:solidFill>
              <a:latin typeface="Nunito"/>
              <a:ea typeface="Nunito"/>
              <a:cs typeface="Nunito"/>
              <a:sym typeface="Nunito"/>
            </a:endParaRPr>
          </a:p>
        </p:txBody>
      </p:sp>
      <p:sp>
        <p:nvSpPr>
          <p:cNvPr id="20" name="TextBox 20"/>
          <p:cNvSpPr txBox="1"/>
          <p:nvPr/>
        </p:nvSpPr>
        <p:spPr>
          <a:xfrm>
            <a:off x="2627586" y="7692387"/>
            <a:ext cx="5855150" cy="1739900"/>
          </a:xfrm>
          <a:prstGeom prst="rect">
            <a:avLst/>
          </a:prstGeom>
        </p:spPr>
        <p:txBody>
          <a:bodyPr lIns="0" tIns="0" rIns="0" bIns="0" rtlCol="0" anchor="t">
            <a:spAutoFit/>
          </a:bodyPr>
          <a:lstStyle/>
          <a:p>
            <a:pPr algn="l">
              <a:lnSpc>
                <a:spcPts val="2799"/>
              </a:lnSpc>
            </a:pPr>
            <a:r>
              <a:rPr lang="en-US" sz="1999" spc="-99">
                <a:solidFill>
                  <a:srgbClr val="0DAF0A"/>
                </a:solidFill>
                <a:latin typeface="Nunito Bold"/>
                <a:ea typeface="Nunito Bold"/>
                <a:cs typeface="Nunito Bold"/>
                <a:sym typeface="Nunito Bold"/>
              </a:rPr>
              <a:t>Member Meetings </a:t>
            </a:r>
          </a:p>
          <a:p>
            <a:pPr algn="l">
              <a:lnSpc>
                <a:spcPts val="2799"/>
              </a:lnSpc>
            </a:pPr>
            <a:r>
              <a:rPr lang="en-US" sz="1999" spc="-99">
                <a:solidFill>
                  <a:srgbClr val="000000"/>
                </a:solidFill>
                <a:latin typeface="Nunito"/>
                <a:ea typeface="Nunito"/>
                <a:cs typeface="Nunito"/>
                <a:sym typeface="Nunito"/>
              </a:rPr>
              <a:t>Stay in the know with our Member Meetings offered in select markets. Visit atriohp.com Members Tile and view upcoming member meetings in your area. </a:t>
            </a:r>
          </a:p>
          <a:p>
            <a:pPr algn="l">
              <a:lnSpc>
                <a:spcPts val="2799"/>
              </a:lnSpc>
              <a:spcBef>
                <a:spcPct val="0"/>
              </a:spcBef>
            </a:pPr>
            <a:endParaRPr lang="en-US" sz="1999" spc="-99">
              <a:solidFill>
                <a:srgbClr val="000000"/>
              </a:solidFill>
              <a:latin typeface="Nunito"/>
              <a:ea typeface="Nunito"/>
              <a:cs typeface="Nunito"/>
              <a:sym typeface="Nunito"/>
            </a:endParaRPr>
          </a:p>
        </p:txBody>
      </p:sp>
      <p:sp>
        <p:nvSpPr>
          <p:cNvPr id="21" name="Freeform 21"/>
          <p:cNvSpPr/>
          <p:nvPr/>
        </p:nvSpPr>
        <p:spPr>
          <a:xfrm>
            <a:off x="15822294" y="7720962"/>
            <a:ext cx="1978053" cy="1152352"/>
          </a:xfrm>
          <a:custGeom>
            <a:avLst/>
            <a:gdLst/>
            <a:ahLst/>
            <a:cxnLst/>
            <a:rect l="l" t="t" r="r" b="b"/>
            <a:pathLst>
              <a:path w="1978053" h="1152352">
                <a:moveTo>
                  <a:pt x="0" y="0"/>
                </a:moveTo>
                <a:lnTo>
                  <a:pt x="1978053" y="0"/>
                </a:lnTo>
                <a:lnTo>
                  <a:pt x="1978053" y="1152352"/>
                </a:lnTo>
                <a:lnTo>
                  <a:pt x="0" y="1152352"/>
                </a:lnTo>
                <a:lnTo>
                  <a:pt x="0" y="0"/>
                </a:lnTo>
                <a:close/>
              </a:path>
            </a:pathLst>
          </a:custGeom>
          <a:blipFill>
            <a:blip r:embed="rId6"/>
            <a:stretch>
              <a:fillRect/>
            </a:stretch>
          </a:blipFill>
        </p:spPr>
        <p:txBody>
          <a:bodyPr/>
          <a:lstStyle/>
          <a:p>
            <a:endParaRPr lang="en-US"/>
          </a:p>
        </p:txBody>
      </p:sp>
      <p:sp>
        <p:nvSpPr>
          <p:cNvPr id="22" name="TextBox 22"/>
          <p:cNvSpPr txBox="1"/>
          <p:nvPr/>
        </p:nvSpPr>
        <p:spPr>
          <a:xfrm>
            <a:off x="0" y="9964335"/>
            <a:ext cx="3615555" cy="198119"/>
          </a:xfrm>
          <a:prstGeom prst="rect">
            <a:avLst/>
          </a:prstGeom>
        </p:spPr>
        <p:txBody>
          <a:bodyPr lIns="0" tIns="0" rIns="0" bIns="0" rtlCol="0" anchor="t">
            <a:spAutoFit/>
          </a:bodyPr>
          <a:lstStyle/>
          <a:p>
            <a:pPr algn="ctr">
              <a:lnSpc>
                <a:spcPts val="1680"/>
              </a:lnSpc>
            </a:pPr>
            <a:r>
              <a:rPr lang="en-US" sz="1200">
                <a:solidFill>
                  <a:srgbClr val="FFFFFF"/>
                </a:solidFill>
                <a:latin typeface="Canva Sans"/>
                <a:ea typeface="Canva Sans"/>
                <a:cs typeface="Canva Sans"/>
                <a:sym typeface="Canva Sans"/>
              </a:rPr>
              <a:t>Confidential - Not Intended for Distribution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DAF0A"/>
        </a:solidFill>
        <a:effectLst/>
      </p:bgPr>
    </p:bg>
    <p:spTree>
      <p:nvGrpSpPr>
        <p:cNvPr id="1" name=""/>
        <p:cNvGrpSpPr/>
        <p:nvPr/>
      </p:nvGrpSpPr>
      <p:grpSpPr>
        <a:xfrm>
          <a:off x="0" y="0"/>
          <a:ext cx="0" cy="0"/>
          <a:chOff x="0" y="0"/>
          <a:chExt cx="0" cy="0"/>
        </a:xfrm>
      </p:grpSpPr>
      <p:grpSp>
        <p:nvGrpSpPr>
          <p:cNvPr id="2" name="Group 2"/>
          <p:cNvGrpSpPr/>
          <p:nvPr/>
        </p:nvGrpSpPr>
        <p:grpSpPr>
          <a:xfrm>
            <a:off x="198593" y="360765"/>
            <a:ext cx="17890815" cy="9565470"/>
            <a:chOff x="0" y="0"/>
            <a:chExt cx="4711984" cy="2519301"/>
          </a:xfrm>
        </p:grpSpPr>
        <p:sp>
          <p:nvSpPr>
            <p:cNvPr id="3" name="Freeform 3"/>
            <p:cNvSpPr/>
            <p:nvPr/>
          </p:nvSpPr>
          <p:spPr>
            <a:xfrm>
              <a:off x="0" y="0"/>
              <a:ext cx="4711984" cy="2519301"/>
            </a:xfrm>
            <a:custGeom>
              <a:avLst/>
              <a:gdLst/>
              <a:ahLst/>
              <a:cxnLst/>
              <a:rect l="l" t="t" r="r" b="b"/>
              <a:pathLst>
                <a:path w="4711984" h="2519301">
                  <a:moveTo>
                    <a:pt x="8655" y="0"/>
                  </a:moveTo>
                  <a:lnTo>
                    <a:pt x="4703330" y="0"/>
                  </a:lnTo>
                  <a:cubicBezTo>
                    <a:pt x="4708109" y="0"/>
                    <a:pt x="4711984" y="3875"/>
                    <a:pt x="4711984" y="8655"/>
                  </a:cubicBezTo>
                  <a:lnTo>
                    <a:pt x="4711984" y="2510646"/>
                  </a:lnTo>
                  <a:cubicBezTo>
                    <a:pt x="4711984" y="2512942"/>
                    <a:pt x="4711072" y="2515143"/>
                    <a:pt x="4709449" y="2516766"/>
                  </a:cubicBezTo>
                  <a:cubicBezTo>
                    <a:pt x="4707826" y="2518389"/>
                    <a:pt x="4705625" y="2519301"/>
                    <a:pt x="4703330" y="2519301"/>
                  </a:cubicBezTo>
                  <a:lnTo>
                    <a:pt x="8655" y="2519301"/>
                  </a:lnTo>
                  <a:cubicBezTo>
                    <a:pt x="6359" y="2519301"/>
                    <a:pt x="4158" y="2518389"/>
                    <a:pt x="2535" y="2516766"/>
                  </a:cubicBezTo>
                  <a:cubicBezTo>
                    <a:pt x="912" y="2515143"/>
                    <a:pt x="0" y="2512942"/>
                    <a:pt x="0" y="2510646"/>
                  </a:cubicBezTo>
                  <a:lnTo>
                    <a:pt x="0" y="8655"/>
                  </a:lnTo>
                  <a:cubicBezTo>
                    <a:pt x="0" y="6359"/>
                    <a:pt x="912" y="4158"/>
                    <a:pt x="2535" y="2535"/>
                  </a:cubicBezTo>
                  <a:cubicBezTo>
                    <a:pt x="4158" y="912"/>
                    <a:pt x="6359" y="0"/>
                    <a:pt x="8655" y="0"/>
                  </a:cubicBezTo>
                  <a:close/>
                </a:path>
              </a:pathLst>
            </a:custGeom>
            <a:solidFill>
              <a:srgbClr val="FFFFFF"/>
            </a:solidFill>
          </p:spPr>
          <p:txBody>
            <a:bodyPr/>
            <a:lstStyle/>
            <a:p>
              <a:endParaRPr lang="en-US"/>
            </a:p>
          </p:txBody>
        </p:sp>
        <p:sp>
          <p:nvSpPr>
            <p:cNvPr id="4" name="TextBox 4"/>
            <p:cNvSpPr txBox="1"/>
            <p:nvPr/>
          </p:nvSpPr>
          <p:spPr>
            <a:xfrm>
              <a:off x="0" y="-47625"/>
              <a:ext cx="4711984" cy="2566926"/>
            </a:xfrm>
            <a:prstGeom prst="rect">
              <a:avLst/>
            </a:prstGeom>
          </p:spPr>
          <p:txBody>
            <a:bodyPr lIns="50800" tIns="50800" rIns="50800" bIns="50800" rtlCol="0" anchor="ctr"/>
            <a:lstStyle/>
            <a:p>
              <a:pPr algn="ctr">
                <a:lnSpc>
                  <a:spcPts val="3499"/>
                </a:lnSpc>
              </a:pPr>
              <a:endParaRPr/>
            </a:p>
            <a:p>
              <a:pPr algn="ctr">
                <a:lnSpc>
                  <a:spcPts val="3499"/>
                </a:lnSpc>
              </a:pPr>
              <a:endParaRPr/>
            </a:p>
          </p:txBody>
        </p:sp>
      </p:grpSp>
      <p:grpSp>
        <p:nvGrpSpPr>
          <p:cNvPr id="5" name="Group 5"/>
          <p:cNvGrpSpPr/>
          <p:nvPr/>
        </p:nvGrpSpPr>
        <p:grpSpPr>
          <a:xfrm rot="5400000">
            <a:off x="6195947" y="197091"/>
            <a:ext cx="5896105" cy="12621517"/>
            <a:chOff x="0" y="0"/>
            <a:chExt cx="4448107" cy="9521854"/>
          </a:xfrm>
        </p:grpSpPr>
        <p:sp>
          <p:nvSpPr>
            <p:cNvPr id="6" name="Freeform 6"/>
            <p:cNvSpPr/>
            <p:nvPr/>
          </p:nvSpPr>
          <p:spPr>
            <a:xfrm>
              <a:off x="0" y="0"/>
              <a:ext cx="4448107" cy="9521854"/>
            </a:xfrm>
            <a:custGeom>
              <a:avLst/>
              <a:gdLst/>
              <a:ahLst/>
              <a:cxnLst/>
              <a:rect l="l" t="t" r="r" b="b"/>
              <a:pathLst>
                <a:path w="4448107" h="9521854">
                  <a:moveTo>
                    <a:pt x="131306" y="0"/>
                  </a:moveTo>
                  <a:lnTo>
                    <a:pt x="4316801" y="0"/>
                  </a:lnTo>
                  <a:cubicBezTo>
                    <a:pt x="4351625" y="0"/>
                    <a:pt x="4385024" y="13834"/>
                    <a:pt x="4409648" y="38459"/>
                  </a:cubicBezTo>
                  <a:cubicBezTo>
                    <a:pt x="4434273" y="63083"/>
                    <a:pt x="4448107" y="96481"/>
                    <a:pt x="4448107" y="131306"/>
                  </a:cubicBezTo>
                  <a:lnTo>
                    <a:pt x="4448107" y="9390549"/>
                  </a:lnTo>
                  <a:cubicBezTo>
                    <a:pt x="4448107" y="9463067"/>
                    <a:pt x="4389319" y="9521854"/>
                    <a:pt x="4316801" y="9521854"/>
                  </a:cubicBezTo>
                  <a:lnTo>
                    <a:pt x="131306" y="9521854"/>
                  </a:lnTo>
                  <a:cubicBezTo>
                    <a:pt x="58788" y="9521854"/>
                    <a:pt x="0" y="9463067"/>
                    <a:pt x="0" y="9390549"/>
                  </a:cubicBezTo>
                  <a:lnTo>
                    <a:pt x="0" y="131306"/>
                  </a:lnTo>
                  <a:cubicBezTo>
                    <a:pt x="0" y="58788"/>
                    <a:pt x="58788" y="0"/>
                    <a:pt x="131306" y="0"/>
                  </a:cubicBezTo>
                  <a:close/>
                </a:path>
              </a:pathLst>
            </a:custGeom>
            <a:solidFill>
              <a:srgbClr val="0DAF0A"/>
            </a:solidFill>
            <a:ln w="19050" cap="rnd">
              <a:solidFill>
                <a:srgbClr val="282A29"/>
              </a:solidFill>
              <a:prstDash val="solid"/>
              <a:round/>
            </a:ln>
          </p:spPr>
          <p:txBody>
            <a:bodyPr/>
            <a:lstStyle/>
            <a:p>
              <a:endParaRPr lang="en-US"/>
            </a:p>
          </p:txBody>
        </p:sp>
        <p:sp>
          <p:nvSpPr>
            <p:cNvPr id="7" name="TextBox 7"/>
            <p:cNvSpPr txBox="1"/>
            <p:nvPr/>
          </p:nvSpPr>
          <p:spPr>
            <a:xfrm>
              <a:off x="0" y="-28575"/>
              <a:ext cx="4448107" cy="9550429"/>
            </a:xfrm>
            <a:prstGeom prst="rect">
              <a:avLst/>
            </a:prstGeom>
          </p:spPr>
          <p:txBody>
            <a:bodyPr lIns="190500" tIns="190500" rIns="190500" bIns="190500" rtlCol="0" anchor="ctr"/>
            <a:lstStyle/>
            <a:p>
              <a:pPr algn="l">
                <a:lnSpc>
                  <a:spcPts val="1820"/>
                </a:lnSpc>
              </a:pPr>
              <a:r>
                <a:rPr lang="en-US" sz="1300">
                  <a:solidFill>
                    <a:srgbClr val="0DAF0A"/>
                  </a:solidFill>
                  <a:latin typeface="Nunito Bold"/>
                  <a:ea typeface="Nunito Bold"/>
                  <a:cs typeface="Nunito Bold"/>
                  <a:sym typeface="Nunito Bold"/>
                </a:rPr>
                <a:t>Tip: </a:t>
              </a:r>
              <a:r>
                <a:rPr lang="en-US" sz="1300">
                  <a:solidFill>
                    <a:srgbClr val="0DAF0A"/>
                  </a:solidFill>
                  <a:latin typeface="Nunito"/>
                  <a:ea typeface="Nunito"/>
                  <a:cs typeface="Nunito"/>
                  <a:sym typeface="Nunito"/>
                </a:rPr>
                <a:t>Collaboration makes teamwork easier! Click "Share" and invite your teammates to fill this up. Use this page for bulletins, brainstorms, and other fun team ideas. </a:t>
              </a:r>
            </a:p>
            <a:p>
              <a:pPr algn="l">
                <a:lnSpc>
                  <a:spcPts val="1820"/>
                </a:lnSpc>
              </a:pPr>
              <a:endParaRPr lang="en-US" sz="1300">
                <a:solidFill>
                  <a:srgbClr val="0DAF0A"/>
                </a:solidFill>
                <a:latin typeface="Nunito"/>
                <a:ea typeface="Nunito"/>
                <a:cs typeface="Nunito"/>
                <a:sym typeface="Nunito"/>
              </a:endParaRPr>
            </a:p>
            <a:p>
              <a:pPr algn="l">
                <a:lnSpc>
                  <a:spcPts val="1820"/>
                </a:lnSpc>
              </a:pPr>
              <a:r>
                <a:rPr lang="en-US" sz="1300">
                  <a:solidFill>
                    <a:srgbClr val="0DAF0A"/>
                  </a:solidFill>
                  <a:latin typeface="Nunito Bold"/>
                  <a:ea typeface="Nunito Bold"/>
                  <a:cs typeface="Nunito Bold"/>
                  <a:sym typeface="Nunito Bold"/>
                </a:rPr>
                <a:t>Right-click</a:t>
              </a:r>
              <a:r>
                <a:rPr lang="en-US" sz="1300">
                  <a:solidFill>
                    <a:srgbClr val="0DAF0A"/>
                  </a:solidFill>
                  <a:latin typeface="Nunito"/>
                  <a:ea typeface="Nunito"/>
                  <a:cs typeface="Nunito"/>
                  <a:sym typeface="Nunito"/>
                </a:rPr>
                <a:t> on the </a:t>
              </a:r>
              <a:r>
                <a:rPr lang="en-US" sz="1300">
                  <a:solidFill>
                    <a:srgbClr val="0DAF0A"/>
                  </a:solidFill>
                  <a:latin typeface="Nunito Bold"/>
                  <a:ea typeface="Nunito Bold"/>
                  <a:cs typeface="Nunito Bold"/>
                  <a:sym typeface="Nunito Bold"/>
                </a:rPr>
                <a:t>background</a:t>
              </a:r>
              <a:r>
                <a:rPr lang="en-US" sz="1300">
                  <a:solidFill>
                    <a:srgbClr val="0DAF0A"/>
                  </a:solidFill>
                  <a:latin typeface="Nunito"/>
                  <a:ea typeface="Nunito"/>
                  <a:cs typeface="Nunito"/>
                  <a:sym typeface="Nunito"/>
                </a:rPr>
                <a:t> of the slide, or on the </a:t>
              </a:r>
              <a:r>
                <a:rPr lang="en-US" sz="1300">
                  <a:solidFill>
                    <a:srgbClr val="0DAF0A"/>
                  </a:solidFill>
                  <a:latin typeface="Nunito Bold"/>
                  <a:ea typeface="Nunito Bold"/>
                  <a:cs typeface="Nunito Bold"/>
                  <a:sym typeface="Nunito Bold"/>
                </a:rPr>
                <a:t>thumbnail</a:t>
              </a:r>
              <a:r>
                <a:rPr lang="en-US" sz="1300">
                  <a:solidFill>
                    <a:srgbClr val="0DAF0A"/>
                  </a:solidFill>
                  <a:latin typeface="Nunito"/>
                  <a:ea typeface="Nunito"/>
                  <a:cs typeface="Nunito"/>
                  <a:sym typeface="Nunito"/>
                </a:rPr>
                <a:t> below, for the option to </a:t>
              </a:r>
              <a:r>
                <a:rPr lang="en-US" sz="1300">
                  <a:solidFill>
                    <a:srgbClr val="0DAF0A"/>
                  </a:solidFill>
                  <a:latin typeface="Nunito Bold"/>
                  <a:ea typeface="Nunito Bold"/>
                  <a:cs typeface="Nunito Bold"/>
                  <a:sym typeface="Nunito Bold"/>
                </a:rPr>
                <a:t>expand</a:t>
              </a:r>
              <a:r>
                <a:rPr lang="en-US" sz="1300">
                  <a:solidFill>
                    <a:srgbClr val="0DAF0A"/>
                  </a:solidFill>
                  <a:latin typeface="Nunito"/>
                  <a:ea typeface="Nunito"/>
                  <a:cs typeface="Nunito"/>
                  <a:sym typeface="Nunito"/>
                </a:rPr>
                <a:t> this page into a </a:t>
              </a:r>
              <a:r>
                <a:rPr lang="en-US" sz="1300">
                  <a:solidFill>
                    <a:srgbClr val="0DAF0A"/>
                  </a:solidFill>
                  <a:latin typeface="Nunito Bold"/>
                  <a:ea typeface="Nunito Bold"/>
                  <a:cs typeface="Nunito Bold"/>
                  <a:sym typeface="Nunito Bold"/>
                </a:rPr>
                <a:t>whiteboard</a:t>
              </a:r>
              <a:r>
                <a:rPr lang="en-US" sz="1300">
                  <a:solidFill>
                    <a:srgbClr val="0DAF0A"/>
                  </a:solidFill>
                  <a:latin typeface="Nunito"/>
                  <a:ea typeface="Nunito"/>
                  <a:cs typeface="Nunito"/>
                  <a:sym typeface="Nunito"/>
                </a:rPr>
                <a:t> for more space!</a:t>
              </a:r>
            </a:p>
          </p:txBody>
        </p:sp>
      </p:grpSp>
      <p:sp>
        <p:nvSpPr>
          <p:cNvPr id="8" name="Freeform 8"/>
          <p:cNvSpPr/>
          <p:nvPr/>
        </p:nvSpPr>
        <p:spPr>
          <a:xfrm>
            <a:off x="14977374" y="769617"/>
            <a:ext cx="2821208" cy="1643548"/>
          </a:xfrm>
          <a:custGeom>
            <a:avLst/>
            <a:gdLst/>
            <a:ahLst/>
            <a:cxnLst/>
            <a:rect l="l" t="t" r="r" b="b"/>
            <a:pathLst>
              <a:path w="2821208" h="1643548">
                <a:moveTo>
                  <a:pt x="0" y="0"/>
                </a:moveTo>
                <a:lnTo>
                  <a:pt x="2821208" y="0"/>
                </a:lnTo>
                <a:lnTo>
                  <a:pt x="2821208" y="1643548"/>
                </a:lnTo>
                <a:lnTo>
                  <a:pt x="0" y="1643548"/>
                </a:lnTo>
                <a:lnTo>
                  <a:pt x="0" y="0"/>
                </a:lnTo>
                <a:close/>
              </a:path>
            </a:pathLst>
          </a:custGeom>
          <a:blipFill>
            <a:blip r:embed="rId2"/>
            <a:stretch>
              <a:fillRect/>
            </a:stretch>
          </a:blipFill>
        </p:spPr>
        <p:txBody>
          <a:bodyPr/>
          <a:lstStyle/>
          <a:p>
            <a:endParaRPr lang="en-US"/>
          </a:p>
        </p:txBody>
      </p:sp>
      <p:sp>
        <p:nvSpPr>
          <p:cNvPr id="9" name="TextBox 9"/>
          <p:cNvSpPr txBox="1"/>
          <p:nvPr/>
        </p:nvSpPr>
        <p:spPr>
          <a:xfrm>
            <a:off x="859563" y="721779"/>
            <a:ext cx="13568130" cy="1691386"/>
          </a:xfrm>
          <a:prstGeom prst="rect">
            <a:avLst/>
          </a:prstGeom>
        </p:spPr>
        <p:txBody>
          <a:bodyPr lIns="0" tIns="0" rIns="0" bIns="0" rtlCol="0" anchor="t">
            <a:spAutoFit/>
          </a:bodyPr>
          <a:lstStyle/>
          <a:p>
            <a:pPr algn="l">
              <a:lnSpc>
                <a:spcPts val="6572"/>
              </a:lnSpc>
            </a:pPr>
            <a:r>
              <a:rPr lang="en-US" sz="6200" spc="-465" dirty="0">
                <a:solidFill>
                  <a:srgbClr val="0DAF0A"/>
                </a:solidFill>
                <a:latin typeface="Nunito Semi-Bold"/>
                <a:ea typeface="Nunito Semi-Bold"/>
                <a:cs typeface="Nunito Semi-Bold"/>
                <a:sym typeface="Nunito Semi-Bold"/>
              </a:rPr>
              <a:t>Visit the ATIRO website and Member Portal, myATRIO for all your Member Needs. </a:t>
            </a:r>
          </a:p>
        </p:txBody>
      </p:sp>
      <p:sp>
        <p:nvSpPr>
          <p:cNvPr id="10" name="TextBox 10"/>
          <p:cNvSpPr txBox="1"/>
          <p:nvPr/>
        </p:nvSpPr>
        <p:spPr>
          <a:xfrm>
            <a:off x="8889485" y="4336386"/>
            <a:ext cx="5538208" cy="4239897"/>
          </a:xfrm>
          <a:prstGeom prst="rect">
            <a:avLst/>
          </a:prstGeom>
        </p:spPr>
        <p:txBody>
          <a:bodyPr lIns="0" tIns="0" rIns="0" bIns="0" rtlCol="0" anchor="t">
            <a:spAutoFit/>
          </a:bodyPr>
          <a:lstStyle/>
          <a:p>
            <a:pPr algn="l">
              <a:lnSpc>
                <a:spcPts val="7279"/>
              </a:lnSpc>
            </a:pPr>
            <a:r>
              <a:rPr lang="en-US" sz="5199" spc="-259">
                <a:solidFill>
                  <a:srgbClr val="FFFFFF"/>
                </a:solidFill>
                <a:latin typeface="Nunito Bold"/>
                <a:ea typeface="Nunito Bold"/>
                <a:cs typeface="Nunito Bold"/>
                <a:sym typeface="Nunito Bold"/>
              </a:rPr>
              <a:t>ATRIO website</a:t>
            </a:r>
          </a:p>
          <a:p>
            <a:pPr algn="l">
              <a:lnSpc>
                <a:spcPts val="7139"/>
              </a:lnSpc>
            </a:pPr>
            <a:r>
              <a:rPr lang="en-US" sz="5099" spc="-254">
                <a:solidFill>
                  <a:srgbClr val="000000"/>
                </a:solidFill>
                <a:latin typeface="Nunito Bold"/>
                <a:ea typeface="Nunito Bold"/>
                <a:cs typeface="Nunito Bold"/>
                <a:sym typeface="Nunito Bold"/>
              </a:rPr>
              <a:t>Scan this QR code or visit </a:t>
            </a:r>
          </a:p>
          <a:p>
            <a:pPr algn="l">
              <a:lnSpc>
                <a:spcPts val="6859"/>
              </a:lnSpc>
            </a:pPr>
            <a:r>
              <a:rPr lang="en-US" sz="4899" spc="-244">
                <a:solidFill>
                  <a:srgbClr val="000000"/>
                </a:solidFill>
                <a:latin typeface="Nunito Bold"/>
                <a:ea typeface="Nunito Bold"/>
                <a:cs typeface="Nunito Bold"/>
                <a:sym typeface="Nunito Bold"/>
              </a:rPr>
              <a:t>atriohp.com</a:t>
            </a:r>
          </a:p>
          <a:p>
            <a:pPr algn="l">
              <a:lnSpc>
                <a:spcPts val="5179"/>
              </a:lnSpc>
              <a:spcBef>
                <a:spcPct val="0"/>
              </a:spcBef>
            </a:pPr>
            <a:endParaRPr lang="en-US" sz="4899" spc="-244">
              <a:solidFill>
                <a:srgbClr val="000000"/>
              </a:solidFill>
              <a:latin typeface="Nunito Bold"/>
              <a:ea typeface="Nunito Bold"/>
              <a:cs typeface="Nunito Bold"/>
              <a:sym typeface="Nunito Bold"/>
            </a:endParaRPr>
          </a:p>
        </p:txBody>
      </p:sp>
      <p:sp>
        <p:nvSpPr>
          <p:cNvPr id="11" name="Freeform 11"/>
          <p:cNvSpPr/>
          <p:nvPr/>
        </p:nvSpPr>
        <p:spPr>
          <a:xfrm>
            <a:off x="3854317" y="4431636"/>
            <a:ext cx="4152428" cy="4152428"/>
          </a:xfrm>
          <a:custGeom>
            <a:avLst/>
            <a:gdLst/>
            <a:ahLst/>
            <a:cxnLst/>
            <a:rect l="l" t="t" r="r" b="b"/>
            <a:pathLst>
              <a:path w="4152428" h="4152428">
                <a:moveTo>
                  <a:pt x="0" y="0"/>
                </a:moveTo>
                <a:lnTo>
                  <a:pt x="4152427" y="0"/>
                </a:lnTo>
                <a:lnTo>
                  <a:pt x="4152427" y="4152427"/>
                </a:lnTo>
                <a:lnTo>
                  <a:pt x="0" y="4152427"/>
                </a:lnTo>
                <a:lnTo>
                  <a:pt x="0" y="0"/>
                </a:lnTo>
                <a:close/>
              </a:path>
            </a:pathLst>
          </a:custGeom>
          <a:blipFill>
            <a:blip r:embed="rId3"/>
            <a:stretch>
              <a:fillRect/>
            </a:stretch>
          </a:blipFill>
        </p:spPr>
        <p:txBody>
          <a:bodyPr/>
          <a:lstStyle/>
          <a:p>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AEFE0"/>
        </a:solidFill>
        <a:effectLst/>
      </p:bgPr>
    </p:bg>
    <p:spTree>
      <p:nvGrpSpPr>
        <p:cNvPr id="1" name=""/>
        <p:cNvGrpSpPr/>
        <p:nvPr/>
      </p:nvGrpSpPr>
      <p:grpSpPr>
        <a:xfrm>
          <a:off x="0" y="0"/>
          <a:ext cx="0" cy="0"/>
          <a:chOff x="0" y="0"/>
          <a:chExt cx="0" cy="0"/>
        </a:xfrm>
      </p:grpSpPr>
      <p:grpSp>
        <p:nvGrpSpPr>
          <p:cNvPr id="2" name="Group 2"/>
          <p:cNvGrpSpPr/>
          <p:nvPr/>
        </p:nvGrpSpPr>
        <p:grpSpPr>
          <a:xfrm>
            <a:off x="0" y="3142978"/>
            <a:ext cx="4542093" cy="6073389"/>
            <a:chOff x="0" y="0"/>
            <a:chExt cx="6056124" cy="8097852"/>
          </a:xfrm>
        </p:grpSpPr>
        <p:pic>
          <p:nvPicPr>
            <p:cNvPr id="3" name="Picture 3"/>
            <p:cNvPicPr>
              <a:picLocks noChangeAspect="1"/>
            </p:cNvPicPr>
            <p:nvPr/>
          </p:nvPicPr>
          <p:blipFill>
            <a:blip r:embed="rId2"/>
            <a:srcRect l="35427" r="35427"/>
            <a:stretch>
              <a:fillRect/>
            </a:stretch>
          </p:blipFill>
          <p:spPr>
            <a:xfrm>
              <a:off x="0" y="0"/>
              <a:ext cx="6056124" cy="8097852"/>
            </a:xfrm>
            <a:prstGeom prst="rect">
              <a:avLst/>
            </a:prstGeom>
          </p:spPr>
        </p:pic>
      </p:grpSp>
      <p:graphicFrame>
        <p:nvGraphicFramePr>
          <p:cNvPr id="4" name="Table 4"/>
          <p:cNvGraphicFramePr>
            <a:graphicFrameLocks noGrp="1"/>
          </p:cNvGraphicFramePr>
          <p:nvPr>
            <p:extLst>
              <p:ext uri="{D42A27DB-BD31-4B8C-83A1-F6EECF244321}">
                <p14:modId xmlns:p14="http://schemas.microsoft.com/office/powerpoint/2010/main" val="30814759"/>
              </p:ext>
            </p:extLst>
          </p:nvPr>
        </p:nvGraphicFramePr>
        <p:xfrm>
          <a:off x="0" y="2145395"/>
          <a:ext cx="18288000" cy="997583"/>
        </p:xfrm>
        <a:graphic>
          <a:graphicData uri="http://schemas.openxmlformats.org/drawingml/2006/table">
            <a:tbl>
              <a:tblPr/>
              <a:tblGrid>
                <a:gridCol w="8937566">
                  <a:extLst>
                    <a:ext uri="{9D8B030D-6E8A-4147-A177-3AD203B41FA5}">
                      <a16:colId xmlns:a16="http://schemas.microsoft.com/office/drawing/2014/main" val="20000"/>
                    </a:ext>
                  </a:extLst>
                </a:gridCol>
                <a:gridCol w="9350434">
                  <a:extLst>
                    <a:ext uri="{9D8B030D-6E8A-4147-A177-3AD203B41FA5}">
                      <a16:colId xmlns:a16="http://schemas.microsoft.com/office/drawing/2014/main" val="20001"/>
                    </a:ext>
                  </a:extLst>
                </a:gridCol>
              </a:tblGrid>
              <a:tr h="997583">
                <a:tc gridSpan="2">
                  <a:txBody>
                    <a:bodyPr/>
                    <a:lstStyle/>
                    <a:p>
                      <a:pPr algn="ctr">
                        <a:lnSpc>
                          <a:spcPts val="2999"/>
                        </a:lnSpc>
                        <a:defRPr/>
                      </a:pPr>
                      <a:endParaRPr lang="en-US" sz="1100" dirty="0"/>
                    </a:p>
                  </a:txBody>
                  <a:tcPr marL="76200" marR="76200" marT="76200" marB="76200" anchor="ctr">
                    <a:lnL w="0" cap="flat" cmpd="sng" algn="ctr">
                      <a:solidFill>
                        <a:srgbClr val="04C087"/>
                      </a:solidFill>
                      <a:prstDash val="solid"/>
                      <a:round/>
                      <a:headEnd type="none" w="med" len="med"/>
                      <a:tailEnd type="none" w="med" len="med"/>
                    </a:lnL>
                    <a:lnR w="0" cap="flat" cmpd="sng" algn="ctr">
                      <a:solidFill>
                        <a:srgbClr val="04C087"/>
                      </a:solidFill>
                      <a:prstDash val="solid"/>
                      <a:round/>
                      <a:headEnd type="none" w="med" len="med"/>
                      <a:tailEnd type="none" w="med" len="med"/>
                    </a:lnR>
                    <a:lnT w="19050" cap="flat" cmpd="sng" algn="ctr">
                      <a:solidFill>
                        <a:srgbClr val="282A29"/>
                      </a:solidFill>
                      <a:prstDash val="solid"/>
                      <a:round/>
                      <a:headEnd type="none" w="med" len="med"/>
                      <a:tailEnd type="none" w="med" len="med"/>
                    </a:lnT>
                    <a:lnB w="19050" cap="flat" cmpd="sng" algn="ctr">
                      <a:solidFill>
                        <a:srgbClr val="282A29"/>
                      </a:solidFill>
                      <a:prstDash val="solid"/>
                      <a:round/>
                      <a:headEnd type="none" w="med" len="med"/>
                      <a:tailEnd type="none" w="med" len="med"/>
                    </a:lnB>
                    <a:solidFill>
                      <a:srgbClr val="0DAF0A"/>
                    </a:solidFill>
                  </a:tcPr>
                </a:tc>
                <a:tc hMerge="1">
                  <a:txBody>
                    <a:bodyPr/>
                    <a:lstStyle/>
                    <a:p>
                      <a:pPr algn="ctr">
                        <a:lnSpc>
                          <a:spcPts val="2999"/>
                        </a:lnSpc>
                        <a:defRPr/>
                      </a:pPr>
                      <a:endParaRPr lang="en-US" sz="1100"/>
                    </a:p>
                  </a:txBody>
                  <a:tcPr marL="76200" marR="76200" marT="76200" marB="76200" anchor="ctr">
                    <a:lnL w="0" cap="flat" cmpd="sng" algn="ctr">
                      <a:solidFill>
                        <a:srgbClr val="04C087"/>
                      </a:solidFill>
                      <a:prstDash val="solid"/>
                      <a:round/>
                      <a:headEnd type="none" w="med" len="med"/>
                      <a:tailEnd type="none" w="med" len="med"/>
                    </a:lnL>
                    <a:lnR w="0" cap="flat" cmpd="sng" algn="ctr">
                      <a:solidFill>
                        <a:srgbClr val="04C087"/>
                      </a:solidFill>
                      <a:prstDash val="solid"/>
                      <a:round/>
                      <a:headEnd type="none" w="med" len="med"/>
                      <a:tailEnd type="none" w="med" len="med"/>
                    </a:lnR>
                    <a:lnT w="19050" cap="flat" cmpd="sng" algn="ctr">
                      <a:solidFill>
                        <a:srgbClr val="282A29"/>
                      </a:solidFill>
                      <a:prstDash val="solid"/>
                      <a:round/>
                      <a:headEnd type="none" w="med" len="med"/>
                      <a:tailEnd type="none" w="med" len="med"/>
                    </a:lnT>
                    <a:lnB w="19050" cap="flat" cmpd="sng" algn="ctr">
                      <a:solidFill>
                        <a:srgbClr val="282A29"/>
                      </a:solidFill>
                      <a:prstDash val="solid"/>
                      <a:round/>
                      <a:headEnd type="none" w="med" len="med"/>
                      <a:tailEnd type="none" w="med" len="med"/>
                    </a:lnB>
                    <a:solidFill>
                      <a:srgbClr val="0DAF0A"/>
                    </a:solidFill>
                  </a:tcPr>
                </a:tc>
                <a:extLst>
                  <a:ext uri="{0D108BD9-81ED-4DB2-BD59-A6C34878D82A}">
                    <a16:rowId xmlns:a16="http://schemas.microsoft.com/office/drawing/2014/main" val="10000"/>
                  </a:ext>
                </a:extLst>
              </a:tr>
            </a:tbl>
          </a:graphicData>
        </a:graphic>
      </p:graphicFrame>
      <p:graphicFrame>
        <p:nvGraphicFramePr>
          <p:cNvPr id="5" name="Table 5"/>
          <p:cNvGraphicFramePr>
            <a:graphicFrameLocks noGrp="1"/>
          </p:cNvGraphicFramePr>
          <p:nvPr>
            <p:extLst>
              <p:ext uri="{D42A27DB-BD31-4B8C-83A1-F6EECF244321}">
                <p14:modId xmlns:p14="http://schemas.microsoft.com/office/powerpoint/2010/main" val="4028331264"/>
              </p:ext>
            </p:extLst>
          </p:nvPr>
        </p:nvGraphicFramePr>
        <p:xfrm>
          <a:off x="6172200" y="3142978"/>
          <a:ext cx="11356113" cy="7623046"/>
        </p:xfrm>
        <a:graphic>
          <a:graphicData uri="http://schemas.openxmlformats.org/drawingml/2006/table">
            <a:tbl>
              <a:tblPr/>
              <a:tblGrid>
                <a:gridCol w="3775297">
                  <a:extLst>
                    <a:ext uri="{9D8B030D-6E8A-4147-A177-3AD203B41FA5}">
                      <a16:colId xmlns:a16="http://schemas.microsoft.com/office/drawing/2014/main" val="20000"/>
                    </a:ext>
                  </a:extLst>
                </a:gridCol>
                <a:gridCol w="7580816">
                  <a:extLst>
                    <a:ext uri="{9D8B030D-6E8A-4147-A177-3AD203B41FA5}">
                      <a16:colId xmlns:a16="http://schemas.microsoft.com/office/drawing/2014/main" val="20001"/>
                    </a:ext>
                  </a:extLst>
                </a:gridCol>
              </a:tblGrid>
              <a:tr h="2181225">
                <a:tc gridSpan="2">
                  <a:txBody>
                    <a:bodyPr/>
                    <a:lstStyle/>
                    <a:p>
                      <a:pPr algn="l">
                        <a:lnSpc>
                          <a:spcPts val="7419"/>
                        </a:lnSpc>
                        <a:defRPr/>
                      </a:pPr>
                      <a:r>
                        <a:rPr lang="en-US" sz="5299" spc="-264" dirty="0">
                          <a:solidFill>
                            <a:srgbClr val="0DAF0A"/>
                          </a:solidFill>
                          <a:latin typeface="Nunito Semi-Bold"/>
                          <a:ea typeface="Nunito Semi-Bold"/>
                          <a:cs typeface="Nunito Semi-Bold"/>
                          <a:sym typeface="Nunito Semi-Bold"/>
                        </a:rPr>
                        <a:t>[Enter Name]</a:t>
                      </a:r>
                      <a:endParaRPr lang="en-US" sz="1100" dirty="0"/>
                    </a:p>
                    <a:p>
                      <a:pPr algn="l">
                        <a:lnSpc>
                          <a:spcPts val="7419"/>
                        </a:lnSpc>
                      </a:pPr>
                      <a:r>
                        <a:rPr lang="en-US" sz="5299" spc="-264" dirty="0">
                          <a:solidFill>
                            <a:srgbClr val="0DAF0A"/>
                          </a:solidFill>
                          <a:latin typeface="Nunito Semi-Bold"/>
                          <a:ea typeface="Nunito Semi-Bold"/>
                          <a:cs typeface="Nunito Semi-Bold"/>
                          <a:sym typeface="Nunito Semi-Bold"/>
                        </a:rPr>
                        <a:t>[</a:t>
                      </a:r>
                      <a:r>
                        <a:rPr lang="en-US" sz="5299" spc="-264" dirty="0">
                          <a:solidFill>
                            <a:srgbClr val="0DAF0A"/>
                          </a:solidFill>
                          <a:latin typeface="Nunito"/>
                          <a:ea typeface="Nunito"/>
                          <a:cs typeface="Nunito"/>
                          <a:sym typeface="Nunito"/>
                        </a:rPr>
                        <a:t>Enter Title]</a:t>
                      </a:r>
                    </a:p>
                  </a:txBody>
                  <a:tcPr marL="76200" marR="76200" marT="76200" marB="76200" anchor="ctr">
                    <a:lnL w="0" cap="flat" cmpd="sng" algn="ctr">
                      <a:solidFill>
                        <a:srgbClr val="04C087"/>
                      </a:solidFill>
                      <a:prstDash val="solid"/>
                      <a:round/>
                      <a:headEnd type="none" w="med" len="med"/>
                      <a:tailEnd type="none" w="med" len="med"/>
                    </a:lnL>
                    <a:lnR w="0" cap="flat" cmpd="sng" algn="ctr">
                      <a:solidFill>
                        <a:srgbClr val="04C087"/>
                      </a:solidFill>
                      <a:prstDash val="solid"/>
                      <a:round/>
                      <a:headEnd type="none" w="med" len="med"/>
                      <a:tailEnd type="none" w="med" len="med"/>
                    </a:lnR>
                    <a:lnT w="0" cap="flat" cmpd="sng" algn="ctr">
                      <a:solidFill>
                        <a:srgbClr val="282A29"/>
                      </a:solidFill>
                      <a:prstDash val="solid"/>
                      <a:round/>
                      <a:headEnd type="none" w="med" len="med"/>
                      <a:tailEnd type="none" w="med" len="med"/>
                    </a:lnT>
                    <a:lnB w="0" cap="flat" cmpd="sng" algn="ctr">
                      <a:solidFill>
                        <a:srgbClr val="04C087"/>
                      </a:solidFill>
                      <a:prstDash val="solid"/>
                      <a:round/>
                      <a:headEnd type="none" w="med" len="med"/>
                      <a:tailEnd type="none" w="med" len="med"/>
                    </a:lnB>
                  </a:tcPr>
                </a:tc>
                <a:tc hMerge="1">
                  <a:txBody>
                    <a:bodyPr/>
                    <a:lstStyle/>
                    <a:p>
                      <a:pPr algn="l">
                        <a:lnSpc>
                          <a:spcPts val="7419"/>
                        </a:lnSpc>
                        <a:defRPr/>
                      </a:pPr>
                      <a:r>
                        <a:rPr lang="en-US" sz="5299" spc="-264">
                          <a:solidFill>
                            <a:srgbClr val="0DAF0A"/>
                          </a:solidFill>
                          <a:latin typeface="Nunito Semi-Bold"/>
                          <a:ea typeface="Nunito Semi-Bold"/>
                          <a:cs typeface="Nunito Semi-Bold"/>
                          <a:sym typeface="Nunito Semi-Bold"/>
                        </a:rPr>
                        <a:t>[Enter Name]</a:t>
                      </a:r>
                      <a:endParaRPr lang="en-US" sz="1100"/>
                    </a:p>
                    <a:p>
                      <a:pPr algn="l">
                        <a:lnSpc>
                          <a:spcPts val="7419"/>
                        </a:lnSpc>
                      </a:pPr>
                      <a:r>
                        <a:rPr lang="en-US" sz="5299" spc="-264">
                          <a:solidFill>
                            <a:srgbClr val="0DAF0A"/>
                          </a:solidFill>
                          <a:latin typeface="Nunito Semi-Bold"/>
                          <a:ea typeface="Nunito Semi-Bold"/>
                          <a:cs typeface="Nunito Semi-Bold"/>
                          <a:sym typeface="Nunito Semi-Bold"/>
                        </a:rPr>
                        <a:t>[</a:t>
                      </a:r>
                      <a:r>
                        <a:rPr lang="en-US" sz="5299" spc="-264">
                          <a:solidFill>
                            <a:srgbClr val="0DAF0A"/>
                          </a:solidFill>
                          <a:latin typeface="Nunito"/>
                          <a:ea typeface="Nunito"/>
                          <a:cs typeface="Nunito"/>
                          <a:sym typeface="Nunito"/>
                        </a:rPr>
                        <a:t>Enter Title]</a:t>
                      </a:r>
                    </a:p>
                  </a:txBody>
                  <a:tcPr marL="76200" marR="76200" marT="76200" marB="76200" anchor="ctr">
                    <a:lnL w="0" cap="flat" cmpd="sng" algn="ctr">
                      <a:solidFill>
                        <a:srgbClr val="04C087"/>
                      </a:solidFill>
                      <a:prstDash val="solid"/>
                      <a:round/>
                      <a:headEnd type="none" w="med" len="med"/>
                      <a:tailEnd type="none" w="med" len="med"/>
                    </a:lnL>
                    <a:lnR w="0" cap="flat" cmpd="sng" algn="ctr">
                      <a:solidFill>
                        <a:srgbClr val="04C087"/>
                      </a:solidFill>
                      <a:prstDash val="solid"/>
                      <a:round/>
                      <a:headEnd type="none" w="med" len="med"/>
                      <a:tailEnd type="none" w="med" len="med"/>
                    </a:lnR>
                    <a:lnT w="0" cap="flat" cmpd="sng" algn="ctr">
                      <a:solidFill>
                        <a:srgbClr val="282A29"/>
                      </a:solidFill>
                      <a:prstDash val="solid"/>
                      <a:round/>
                      <a:headEnd type="none" w="med" len="med"/>
                      <a:tailEnd type="none" w="med" len="med"/>
                    </a:lnT>
                    <a:lnB w="0" cap="flat" cmpd="sng" algn="ctr">
                      <a:solidFill>
                        <a:srgbClr val="04C087"/>
                      </a:solidFill>
                      <a:prstDash val="solid"/>
                      <a:round/>
                      <a:headEnd type="none" w="med" len="med"/>
                      <a:tailEnd type="none" w="med" len="med"/>
                    </a:lnB>
                  </a:tcPr>
                </a:tc>
                <a:extLst>
                  <a:ext uri="{0D108BD9-81ED-4DB2-BD59-A6C34878D82A}">
                    <a16:rowId xmlns:a16="http://schemas.microsoft.com/office/drawing/2014/main" val="10000"/>
                  </a:ext>
                </a:extLst>
              </a:tr>
              <a:tr h="4657725">
                <a:tc gridSpan="2">
                  <a:txBody>
                    <a:bodyPr/>
                    <a:lstStyle/>
                    <a:p>
                      <a:pPr algn="l">
                        <a:lnSpc>
                          <a:spcPts val="3899"/>
                        </a:lnSpc>
                        <a:defRPr/>
                      </a:pPr>
                      <a:r>
                        <a:rPr lang="en-US" sz="2999" spc="-149" dirty="0">
                          <a:solidFill>
                            <a:srgbClr val="0DAF0A"/>
                          </a:solidFill>
                          <a:latin typeface="Nunito"/>
                          <a:ea typeface="Nunito"/>
                          <a:cs typeface="Nunito"/>
                          <a:sym typeface="Nunito"/>
                        </a:rPr>
                        <a:t>Telephone</a:t>
                      </a:r>
                      <a:endParaRPr lang="en-US" sz="1100" dirty="0"/>
                    </a:p>
                    <a:p>
                      <a:pPr algn="l">
                        <a:lnSpc>
                          <a:spcPts val="3899"/>
                        </a:lnSpc>
                      </a:pPr>
                      <a:r>
                        <a:rPr lang="en-US" sz="2999" spc="-149" dirty="0">
                          <a:solidFill>
                            <a:srgbClr val="0DAF0A"/>
                          </a:solidFill>
                          <a:latin typeface="Nunito"/>
                          <a:ea typeface="Nunito"/>
                          <a:cs typeface="Nunito"/>
                          <a:sym typeface="Nunito"/>
                        </a:rPr>
                        <a:t>T: [123-456-7890]</a:t>
                      </a:r>
                    </a:p>
                    <a:p>
                      <a:pPr algn="l">
                        <a:lnSpc>
                          <a:spcPts val="3899"/>
                        </a:lnSpc>
                      </a:pPr>
                      <a:endParaRPr lang="en-US" sz="2999" spc="-149" dirty="0">
                        <a:solidFill>
                          <a:srgbClr val="0DAF0A"/>
                        </a:solidFill>
                        <a:latin typeface="Nunito"/>
                        <a:ea typeface="Nunito"/>
                        <a:cs typeface="Nunito"/>
                        <a:sym typeface="Nunito"/>
                      </a:endParaRPr>
                    </a:p>
                    <a:p>
                      <a:pPr algn="l">
                        <a:lnSpc>
                          <a:spcPts val="3899"/>
                        </a:lnSpc>
                      </a:pPr>
                      <a:r>
                        <a:rPr lang="en-US" sz="2999" spc="-149" dirty="0">
                          <a:solidFill>
                            <a:srgbClr val="0DAF0A"/>
                          </a:solidFill>
                          <a:latin typeface="Nunito"/>
                          <a:ea typeface="Nunito"/>
                          <a:cs typeface="Nunito"/>
                          <a:sym typeface="Nunito"/>
                        </a:rPr>
                        <a:t>Email</a:t>
                      </a:r>
                    </a:p>
                    <a:p>
                      <a:pPr algn="l">
                        <a:lnSpc>
                          <a:spcPts val="3899"/>
                        </a:lnSpc>
                      </a:pPr>
                      <a:r>
                        <a:rPr lang="en-US" sz="2999" spc="-149" dirty="0">
                          <a:solidFill>
                            <a:srgbClr val="0DAF0A"/>
                          </a:solidFill>
                          <a:latin typeface="Nunito"/>
                          <a:ea typeface="Nunito"/>
                          <a:cs typeface="Nunito"/>
                          <a:sym typeface="Nunito"/>
                        </a:rPr>
                        <a:t>[hello@reallygreatsite.com]</a:t>
                      </a:r>
                    </a:p>
                    <a:p>
                      <a:pPr algn="l">
                        <a:lnSpc>
                          <a:spcPts val="3899"/>
                        </a:lnSpc>
                      </a:pPr>
                      <a:endParaRPr lang="en-US" sz="2999" spc="-149" dirty="0">
                        <a:solidFill>
                          <a:srgbClr val="0DAF0A"/>
                        </a:solidFill>
                        <a:latin typeface="Nunito"/>
                        <a:ea typeface="Nunito"/>
                        <a:cs typeface="Nunito"/>
                        <a:sym typeface="Nunito"/>
                      </a:endParaRPr>
                    </a:p>
                    <a:p>
                      <a:pPr algn="l">
                        <a:lnSpc>
                          <a:spcPts val="3899"/>
                        </a:lnSpc>
                      </a:pPr>
                      <a:r>
                        <a:rPr lang="en-US" sz="2999" spc="-149" dirty="0">
                          <a:solidFill>
                            <a:srgbClr val="0DAF0A"/>
                          </a:solidFill>
                          <a:latin typeface="Nunito"/>
                          <a:ea typeface="Nunito"/>
                          <a:cs typeface="Nunito"/>
                          <a:sym typeface="Nunito"/>
                        </a:rPr>
                        <a:t>ATRIO Website</a:t>
                      </a:r>
                    </a:p>
                    <a:p>
                      <a:pPr algn="l">
                        <a:lnSpc>
                          <a:spcPts val="3899"/>
                        </a:lnSpc>
                      </a:pPr>
                      <a:r>
                        <a:rPr lang="en-US" sz="2999" spc="-149" dirty="0">
                          <a:solidFill>
                            <a:srgbClr val="0DAF0A"/>
                          </a:solidFill>
                          <a:latin typeface="Nunito"/>
                          <a:ea typeface="Nunito"/>
                          <a:cs typeface="Nunito"/>
                          <a:sym typeface="Nunito"/>
                        </a:rPr>
                        <a:t>www.atriohp.com </a:t>
                      </a:r>
                    </a:p>
                    <a:p>
                      <a:pPr algn="l">
                        <a:lnSpc>
                          <a:spcPts val="3899"/>
                        </a:lnSpc>
                      </a:pPr>
                      <a:endParaRPr lang="en-US" sz="2999" spc="-149" dirty="0">
                        <a:solidFill>
                          <a:srgbClr val="0DAF0A"/>
                        </a:solidFill>
                        <a:latin typeface="Nunito"/>
                        <a:ea typeface="Nunito"/>
                        <a:cs typeface="Nunito"/>
                        <a:sym typeface="Nunito"/>
                      </a:endParaRPr>
                    </a:p>
                  </a:txBody>
                  <a:tcPr marL="76200" marR="76200" marT="76200" marB="76200" anchor="ctr">
                    <a:lnL w="0" cap="flat" cmpd="sng" algn="ctr">
                      <a:solidFill>
                        <a:srgbClr val="04C087"/>
                      </a:solidFill>
                      <a:prstDash val="solid"/>
                      <a:round/>
                      <a:headEnd type="none" w="med" len="med"/>
                      <a:tailEnd type="none" w="med" len="med"/>
                    </a:lnL>
                    <a:lnR w="0" cap="flat" cmpd="sng" algn="ctr">
                      <a:solidFill>
                        <a:srgbClr val="04C087"/>
                      </a:solidFill>
                      <a:prstDash val="solid"/>
                      <a:round/>
                      <a:headEnd type="none" w="med" len="med"/>
                      <a:tailEnd type="none" w="med" len="med"/>
                    </a:lnR>
                    <a:lnT w="0" cap="flat" cmpd="sng" algn="ctr">
                      <a:solidFill>
                        <a:srgbClr val="04C087"/>
                      </a:solidFill>
                      <a:prstDash val="solid"/>
                      <a:round/>
                      <a:headEnd type="none" w="med" len="med"/>
                      <a:tailEnd type="none" w="med" len="med"/>
                    </a:lnT>
                    <a:lnB w="0" cap="flat" cmpd="sng" algn="ctr">
                      <a:solidFill>
                        <a:srgbClr val="04C087"/>
                      </a:solidFill>
                      <a:prstDash val="solid"/>
                      <a:round/>
                      <a:headEnd type="none" w="med" len="med"/>
                      <a:tailEnd type="none" w="med" len="med"/>
                    </a:lnB>
                  </a:tcPr>
                </a:tc>
                <a:tc hMerge="1">
                  <a:txBody>
                    <a:bodyPr/>
                    <a:lstStyle/>
                    <a:p>
                      <a:pPr algn="l">
                        <a:lnSpc>
                          <a:spcPts val="3899"/>
                        </a:lnSpc>
                        <a:defRPr/>
                      </a:pPr>
                      <a:r>
                        <a:rPr lang="en-US" sz="2999" spc="-149">
                          <a:solidFill>
                            <a:srgbClr val="0DAF0A"/>
                          </a:solidFill>
                          <a:latin typeface="Nunito"/>
                          <a:ea typeface="Nunito"/>
                          <a:cs typeface="Nunito"/>
                          <a:sym typeface="Nunito"/>
                        </a:rPr>
                        <a:t>Telephone</a:t>
                      </a:r>
                      <a:endParaRPr lang="en-US" sz="1100"/>
                    </a:p>
                    <a:p>
                      <a:pPr algn="l">
                        <a:lnSpc>
                          <a:spcPts val="3899"/>
                        </a:lnSpc>
                      </a:pPr>
                      <a:r>
                        <a:rPr lang="en-US" sz="2999" spc="-149">
                          <a:solidFill>
                            <a:srgbClr val="0DAF0A"/>
                          </a:solidFill>
                          <a:latin typeface="Nunito"/>
                          <a:ea typeface="Nunito"/>
                          <a:cs typeface="Nunito"/>
                          <a:sym typeface="Nunito"/>
                        </a:rPr>
                        <a:t>T: [123-456-7890]</a:t>
                      </a:r>
                    </a:p>
                    <a:p>
                      <a:pPr algn="l">
                        <a:lnSpc>
                          <a:spcPts val="3899"/>
                        </a:lnSpc>
                      </a:pPr>
                      <a:endParaRPr lang="en-US" sz="2999" spc="-149">
                        <a:solidFill>
                          <a:srgbClr val="0DAF0A"/>
                        </a:solidFill>
                        <a:latin typeface="Nunito"/>
                        <a:ea typeface="Nunito"/>
                        <a:cs typeface="Nunito"/>
                        <a:sym typeface="Nunito"/>
                      </a:endParaRPr>
                    </a:p>
                    <a:p>
                      <a:pPr algn="l">
                        <a:lnSpc>
                          <a:spcPts val="3899"/>
                        </a:lnSpc>
                      </a:pPr>
                      <a:r>
                        <a:rPr lang="en-US" sz="2999" spc="-149">
                          <a:solidFill>
                            <a:srgbClr val="0DAF0A"/>
                          </a:solidFill>
                          <a:latin typeface="Nunito"/>
                          <a:ea typeface="Nunito"/>
                          <a:cs typeface="Nunito"/>
                          <a:sym typeface="Nunito"/>
                        </a:rPr>
                        <a:t>Email</a:t>
                      </a:r>
                    </a:p>
                    <a:p>
                      <a:pPr algn="l">
                        <a:lnSpc>
                          <a:spcPts val="3899"/>
                        </a:lnSpc>
                      </a:pPr>
                      <a:r>
                        <a:rPr lang="en-US" sz="2999" spc="-149">
                          <a:solidFill>
                            <a:srgbClr val="0DAF0A"/>
                          </a:solidFill>
                          <a:latin typeface="Nunito"/>
                          <a:ea typeface="Nunito"/>
                          <a:cs typeface="Nunito"/>
                          <a:sym typeface="Nunito"/>
                        </a:rPr>
                        <a:t>[hello@reallygreatsite.com]</a:t>
                      </a:r>
                    </a:p>
                    <a:p>
                      <a:pPr algn="l">
                        <a:lnSpc>
                          <a:spcPts val="3899"/>
                        </a:lnSpc>
                      </a:pPr>
                      <a:endParaRPr lang="en-US" sz="2999" spc="-149">
                        <a:solidFill>
                          <a:srgbClr val="0DAF0A"/>
                        </a:solidFill>
                        <a:latin typeface="Nunito"/>
                        <a:ea typeface="Nunito"/>
                        <a:cs typeface="Nunito"/>
                        <a:sym typeface="Nunito"/>
                      </a:endParaRPr>
                    </a:p>
                    <a:p>
                      <a:pPr algn="l">
                        <a:lnSpc>
                          <a:spcPts val="3899"/>
                        </a:lnSpc>
                      </a:pPr>
                      <a:r>
                        <a:rPr lang="en-US" sz="2999" spc="-149">
                          <a:solidFill>
                            <a:srgbClr val="0DAF0A"/>
                          </a:solidFill>
                          <a:latin typeface="Nunito"/>
                          <a:ea typeface="Nunito"/>
                          <a:cs typeface="Nunito"/>
                          <a:sym typeface="Nunito"/>
                        </a:rPr>
                        <a:t>ATRIO Website</a:t>
                      </a:r>
                    </a:p>
                    <a:p>
                      <a:pPr algn="l">
                        <a:lnSpc>
                          <a:spcPts val="3899"/>
                        </a:lnSpc>
                      </a:pPr>
                      <a:r>
                        <a:rPr lang="en-US" sz="2999" spc="-149">
                          <a:solidFill>
                            <a:srgbClr val="0DAF0A"/>
                          </a:solidFill>
                          <a:latin typeface="Nunito"/>
                          <a:ea typeface="Nunito"/>
                          <a:cs typeface="Nunito"/>
                          <a:sym typeface="Nunito"/>
                        </a:rPr>
                        <a:t>www.atriohp.com </a:t>
                      </a:r>
                    </a:p>
                    <a:p>
                      <a:pPr algn="l">
                        <a:lnSpc>
                          <a:spcPts val="3899"/>
                        </a:lnSpc>
                      </a:pPr>
                      <a:endParaRPr lang="en-US" sz="2999" spc="-149">
                        <a:solidFill>
                          <a:srgbClr val="0DAF0A"/>
                        </a:solidFill>
                        <a:latin typeface="Nunito"/>
                        <a:ea typeface="Nunito"/>
                        <a:cs typeface="Nunito"/>
                        <a:sym typeface="Nunito"/>
                      </a:endParaRPr>
                    </a:p>
                  </a:txBody>
                  <a:tcPr marL="76200" marR="76200" marT="76200" marB="76200" anchor="ctr">
                    <a:lnL w="0" cap="flat" cmpd="sng" algn="ctr">
                      <a:solidFill>
                        <a:srgbClr val="04C087"/>
                      </a:solidFill>
                      <a:prstDash val="solid"/>
                      <a:round/>
                      <a:headEnd type="none" w="med" len="med"/>
                      <a:tailEnd type="none" w="med" len="med"/>
                    </a:lnL>
                    <a:lnR w="0" cap="flat" cmpd="sng" algn="ctr">
                      <a:solidFill>
                        <a:srgbClr val="04C087"/>
                      </a:solidFill>
                      <a:prstDash val="solid"/>
                      <a:round/>
                      <a:headEnd type="none" w="med" len="med"/>
                      <a:tailEnd type="none" w="med" len="med"/>
                    </a:lnR>
                    <a:lnT w="0" cap="flat" cmpd="sng" algn="ctr">
                      <a:solidFill>
                        <a:srgbClr val="04C087"/>
                      </a:solidFill>
                      <a:prstDash val="solid"/>
                      <a:round/>
                      <a:headEnd type="none" w="med" len="med"/>
                      <a:tailEnd type="none" w="med" len="med"/>
                    </a:lnT>
                    <a:lnB w="0" cap="flat" cmpd="sng" algn="ctr">
                      <a:solidFill>
                        <a:srgbClr val="04C087"/>
                      </a:solidFill>
                      <a:prstDash val="solid"/>
                      <a:round/>
                      <a:headEnd type="none" w="med" len="med"/>
                      <a:tailEnd type="none" w="med" len="med"/>
                    </a:lnB>
                  </a:tcPr>
                </a:tc>
                <a:extLst>
                  <a:ext uri="{0D108BD9-81ED-4DB2-BD59-A6C34878D82A}">
                    <a16:rowId xmlns:a16="http://schemas.microsoft.com/office/drawing/2014/main" val="10001"/>
                  </a:ext>
                </a:extLst>
              </a:tr>
              <a:tr h="784096">
                <a:tc gridSpan="2">
                  <a:txBody>
                    <a:bodyPr/>
                    <a:lstStyle/>
                    <a:p>
                      <a:pPr algn="l">
                        <a:lnSpc>
                          <a:spcPts val="3599"/>
                        </a:lnSpc>
                        <a:defRPr/>
                      </a:pPr>
                      <a:endParaRPr lang="en-US" sz="1100" dirty="0"/>
                    </a:p>
                  </a:txBody>
                  <a:tcPr marL="76200" marR="76200" marT="76200" marB="76200" anchor="ctr">
                    <a:lnL w="0" cap="flat" cmpd="sng" algn="ctr">
                      <a:solidFill>
                        <a:srgbClr val="04C087"/>
                      </a:solidFill>
                      <a:prstDash val="solid"/>
                      <a:round/>
                      <a:headEnd type="none" w="med" len="med"/>
                      <a:tailEnd type="none" w="med" len="med"/>
                    </a:lnL>
                    <a:lnR w="0" cap="flat" cmpd="sng" algn="ctr">
                      <a:solidFill>
                        <a:srgbClr val="04C087"/>
                      </a:solidFill>
                      <a:prstDash val="solid"/>
                      <a:round/>
                      <a:headEnd type="none" w="med" len="med"/>
                      <a:tailEnd type="none" w="med" len="med"/>
                    </a:lnR>
                    <a:lnT w="0" cap="flat" cmpd="sng" algn="ctr">
                      <a:solidFill>
                        <a:srgbClr val="04C087"/>
                      </a:solidFill>
                      <a:prstDash val="solid"/>
                      <a:round/>
                      <a:headEnd type="none" w="med" len="med"/>
                      <a:tailEnd type="none" w="med" len="med"/>
                    </a:lnT>
                    <a:lnB w="0" cap="flat" cmpd="sng" algn="ctr">
                      <a:solidFill>
                        <a:srgbClr val="04C087"/>
                      </a:solidFill>
                      <a:prstDash val="solid"/>
                      <a:round/>
                      <a:headEnd type="none" w="med" len="med"/>
                      <a:tailEnd type="none" w="med" len="med"/>
                    </a:lnB>
                  </a:tcPr>
                </a:tc>
                <a:tc hMerge="1">
                  <a:txBody>
                    <a:bodyPr/>
                    <a:lstStyle/>
                    <a:p>
                      <a:pPr algn="l">
                        <a:lnSpc>
                          <a:spcPts val="3599"/>
                        </a:lnSpc>
                        <a:defRPr/>
                      </a:pPr>
                      <a:endParaRPr lang="en-US" sz="1100"/>
                    </a:p>
                  </a:txBody>
                  <a:tcPr marL="76200" marR="76200" marT="76200" marB="76200" anchor="ctr">
                    <a:lnL w="0" cap="flat" cmpd="sng" algn="ctr">
                      <a:solidFill>
                        <a:srgbClr val="04C087"/>
                      </a:solidFill>
                      <a:prstDash val="solid"/>
                      <a:round/>
                      <a:headEnd type="none" w="med" len="med"/>
                      <a:tailEnd type="none" w="med" len="med"/>
                    </a:lnL>
                    <a:lnR w="0" cap="flat" cmpd="sng" algn="ctr">
                      <a:solidFill>
                        <a:srgbClr val="04C087"/>
                      </a:solidFill>
                      <a:prstDash val="solid"/>
                      <a:round/>
                      <a:headEnd type="none" w="med" len="med"/>
                      <a:tailEnd type="none" w="med" len="med"/>
                    </a:lnR>
                    <a:lnT w="0" cap="flat" cmpd="sng" algn="ctr">
                      <a:solidFill>
                        <a:srgbClr val="04C087"/>
                      </a:solidFill>
                      <a:prstDash val="solid"/>
                      <a:round/>
                      <a:headEnd type="none" w="med" len="med"/>
                      <a:tailEnd type="none" w="med" len="med"/>
                    </a:lnT>
                    <a:lnB w="0" cap="flat" cmpd="sng" algn="ctr">
                      <a:solidFill>
                        <a:srgbClr val="04C087"/>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 name="Freeform 6"/>
          <p:cNvSpPr/>
          <p:nvPr/>
        </p:nvSpPr>
        <p:spPr>
          <a:xfrm>
            <a:off x="4781980" y="5454657"/>
            <a:ext cx="1074487" cy="1074487"/>
          </a:xfrm>
          <a:custGeom>
            <a:avLst/>
            <a:gdLst/>
            <a:ahLst/>
            <a:cxnLst/>
            <a:rect l="l" t="t" r="r" b="b"/>
            <a:pathLst>
              <a:path w="1074487" h="1074487">
                <a:moveTo>
                  <a:pt x="0" y="0"/>
                </a:moveTo>
                <a:lnTo>
                  <a:pt x="1074487" y="0"/>
                </a:lnTo>
                <a:lnTo>
                  <a:pt x="1074487" y="1074487"/>
                </a:lnTo>
                <a:lnTo>
                  <a:pt x="0" y="1074487"/>
                </a:lnTo>
                <a:lnTo>
                  <a:pt x="0" y="0"/>
                </a:lnTo>
                <a:close/>
              </a:path>
            </a:pathLst>
          </a:custGeom>
          <a:blipFill>
            <a:blip r:embed="rId3">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US"/>
          </a:p>
        </p:txBody>
      </p:sp>
      <p:sp>
        <p:nvSpPr>
          <p:cNvPr id="7" name="Freeform 7"/>
          <p:cNvSpPr/>
          <p:nvPr/>
        </p:nvSpPr>
        <p:spPr>
          <a:xfrm>
            <a:off x="4781980" y="6838298"/>
            <a:ext cx="1074487" cy="1074487"/>
          </a:xfrm>
          <a:custGeom>
            <a:avLst/>
            <a:gdLst/>
            <a:ahLst/>
            <a:cxnLst/>
            <a:rect l="l" t="t" r="r" b="b"/>
            <a:pathLst>
              <a:path w="1074487" h="1074487">
                <a:moveTo>
                  <a:pt x="0" y="0"/>
                </a:moveTo>
                <a:lnTo>
                  <a:pt x="1074487" y="0"/>
                </a:lnTo>
                <a:lnTo>
                  <a:pt x="1074487" y="1074487"/>
                </a:lnTo>
                <a:lnTo>
                  <a:pt x="0" y="1074487"/>
                </a:lnTo>
                <a:lnTo>
                  <a:pt x="0" y="0"/>
                </a:lnTo>
                <a:close/>
              </a:path>
            </a:pathLst>
          </a:custGeom>
          <a:blipFill>
            <a:blip r:embed="rId5">
              <a:extLst>
                <a:ext uri="{96DAC541-7B7A-43D3-8B79-37D633B846F1}">
                  <asvg:svgBlip xmlns:asvg="http://schemas.microsoft.com/office/drawing/2016/SVG/main" r:embed="rId6"/>
                </a:ext>
              </a:extLst>
            </a:blip>
            <a:stretch>
              <a:fillRect/>
            </a:stretch>
          </a:blipFill>
          <a:ln cap="sq">
            <a:noFill/>
            <a:prstDash val="solid"/>
            <a:miter/>
          </a:ln>
        </p:spPr>
        <p:txBody>
          <a:bodyPr/>
          <a:lstStyle/>
          <a:p>
            <a:endParaRPr lang="en-US"/>
          </a:p>
        </p:txBody>
      </p:sp>
      <p:sp>
        <p:nvSpPr>
          <p:cNvPr id="8" name="Freeform 8"/>
          <p:cNvSpPr/>
          <p:nvPr/>
        </p:nvSpPr>
        <p:spPr>
          <a:xfrm>
            <a:off x="4781980" y="8216587"/>
            <a:ext cx="1074487" cy="1074487"/>
          </a:xfrm>
          <a:custGeom>
            <a:avLst/>
            <a:gdLst/>
            <a:ahLst/>
            <a:cxnLst/>
            <a:rect l="l" t="t" r="r" b="b"/>
            <a:pathLst>
              <a:path w="1074487" h="1074487">
                <a:moveTo>
                  <a:pt x="0" y="0"/>
                </a:moveTo>
                <a:lnTo>
                  <a:pt x="1074487" y="0"/>
                </a:lnTo>
                <a:lnTo>
                  <a:pt x="1074487" y="1074487"/>
                </a:lnTo>
                <a:lnTo>
                  <a:pt x="0" y="107448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1028700" y="284162"/>
            <a:ext cx="16202031" cy="1546225"/>
          </a:xfrm>
          <a:prstGeom prst="rect">
            <a:avLst/>
          </a:prstGeom>
        </p:spPr>
        <p:txBody>
          <a:bodyPr lIns="0" tIns="0" rIns="0" bIns="0" rtlCol="0" anchor="t">
            <a:spAutoFit/>
          </a:bodyPr>
          <a:lstStyle/>
          <a:p>
            <a:pPr algn="ctr">
              <a:lnSpc>
                <a:spcPts val="7150"/>
              </a:lnSpc>
            </a:pPr>
            <a:r>
              <a:rPr lang="en-US" sz="6500" spc="-487">
                <a:solidFill>
                  <a:srgbClr val="0DAF0A"/>
                </a:solidFill>
                <a:latin typeface="Nunito Bold"/>
                <a:ea typeface="Nunito Bold"/>
                <a:cs typeface="Nunito Bold"/>
                <a:sym typeface="Nunito Bold"/>
              </a:rPr>
              <a:t>I’m here for you! </a:t>
            </a:r>
          </a:p>
          <a:p>
            <a:pPr marL="0" lvl="0" indent="0" algn="ctr">
              <a:lnSpc>
                <a:spcPts val="4950"/>
              </a:lnSpc>
            </a:pPr>
            <a:r>
              <a:rPr lang="en-US" sz="4500" spc="-337">
                <a:solidFill>
                  <a:srgbClr val="000000"/>
                </a:solidFill>
                <a:latin typeface="Nunito Bold"/>
                <a:ea typeface="Nunito Bold"/>
                <a:cs typeface="Nunito Bold"/>
                <a:sym typeface="Nunito Bold"/>
              </a:rPr>
              <a:t>When you have questions, I have answers.</a:t>
            </a:r>
          </a:p>
        </p:txBody>
      </p:sp>
      <p:sp>
        <p:nvSpPr>
          <p:cNvPr id="10" name="TextBox 10"/>
          <p:cNvSpPr txBox="1"/>
          <p:nvPr/>
        </p:nvSpPr>
        <p:spPr>
          <a:xfrm>
            <a:off x="137759" y="10033015"/>
            <a:ext cx="3615555" cy="174624"/>
          </a:xfrm>
          <a:prstGeom prst="rect">
            <a:avLst/>
          </a:prstGeom>
        </p:spPr>
        <p:txBody>
          <a:bodyPr lIns="0" tIns="0" rIns="0" bIns="0" rtlCol="0" anchor="t">
            <a:spAutoFit/>
          </a:bodyPr>
          <a:lstStyle/>
          <a:p>
            <a:pPr algn="ctr">
              <a:lnSpc>
                <a:spcPts val="1400"/>
              </a:lnSpc>
            </a:pPr>
            <a:r>
              <a:rPr lang="en-US" sz="1000">
                <a:solidFill>
                  <a:srgbClr val="000000"/>
                </a:solidFill>
                <a:latin typeface="Canva Sans"/>
                <a:ea typeface="Canva Sans"/>
                <a:cs typeface="Canva Sans"/>
                <a:sym typeface="Canva Sans"/>
              </a:rPr>
              <a:t>Confidential - Not Intended for Distribution </a:t>
            </a:r>
          </a:p>
        </p:txBody>
      </p:sp>
      <p:sp>
        <p:nvSpPr>
          <p:cNvPr id="11" name="TextBox 11"/>
          <p:cNvSpPr txBox="1"/>
          <p:nvPr/>
        </p:nvSpPr>
        <p:spPr>
          <a:xfrm>
            <a:off x="3581400" y="9785389"/>
            <a:ext cx="12089602" cy="174624"/>
          </a:xfrm>
          <a:prstGeom prst="rect">
            <a:avLst/>
          </a:prstGeom>
        </p:spPr>
        <p:txBody>
          <a:bodyPr lIns="0" tIns="0" rIns="0" bIns="0" rtlCol="0" anchor="t">
            <a:spAutoFit/>
          </a:bodyPr>
          <a:lstStyle/>
          <a:p>
            <a:pPr algn="ctr">
              <a:lnSpc>
                <a:spcPts val="1400"/>
              </a:lnSpc>
            </a:pPr>
            <a:r>
              <a:rPr lang="en-US" sz="1000" dirty="0">
                <a:solidFill>
                  <a:srgbClr val="000000"/>
                </a:solidFill>
                <a:latin typeface="Canva Sans"/>
                <a:ea typeface="Canva Sans"/>
                <a:cs typeface="Canva Sans"/>
                <a:sym typeface="Canva Sans"/>
              </a:rPr>
              <a:t>ATRIO Health Plans is a PPO, HMO, PPO C-SNP, and HMO D-SNP with Medicare and Oregon Health Plans contracts. Enrollment in ATRIO Health Plans depends on contract renewal. </a:t>
            </a:r>
          </a:p>
        </p:txBody>
      </p:sp>
      <p:sp>
        <p:nvSpPr>
          <p:cNvPr id="12" name="TextBox 12"/>
          <p:cNvSpPr txBox="1"/>
          <p:nvPr/>
        </p:nvSpPr>
        <p:spPr>
          <a:xfrm>
            <a:off x="15467107" y="10033015"/>
            <a:ext cx="2820893" cy="174624"/>
          </a:xfrm>
          <a:prstGeom prst="rect">
            <a:avLst/>
          </a:prstGeom>
        </p:spPr>
        <p:txBody>
          <a:bodyPr lIns="0" tIns="0" rIns="0" bIns="0" rtlCol="0" anchor="t">
            <a:spAutoFit/>
          </a:bodyPr>
          <a:lstStyle/>
          <a:p>
            <a:pPr algn="ctr">
              <a:lnSpc>
                <a:spcPts val="1400"/>
              </a:lnSpc>
            </a:pPr>
            <a:r>
              <a:rPr lang="en-US" sz="1000">
                <a:solidFill>
                  <a:srgbClr val="000000"/>
                </a:solidFill>
                <a:latin typeface="Canva Sans"/>
                <a:ea typeface="Canva Sans"/>
                <a:cs typeface="Canva Sans"/>
                <a:sym typeface="Canva Sans"/>
              </a:rPr>
              <a:t>Y0084_MKG_MPres_2025_M</a:t>
            </a:r>
          </a:p>
        </p:txBody>
      </p:sp>
      <p:sp>
        <p:nvSpPr>
          <p:cNvPr id="13" name="TextBox 18">
            <a:extLst>
              <a:ext uri="{FF2B5EF4-FFF2-40B4-BE49-F238E27FC236}">
                <a16:creationId xmlns:a16="http://schemas.microsoft.com/office/drawing/2014/main" id="{5EA6226A-0D56-A70A-FBFC-D1C857EDE277}"/>
              </a:ext>
            </a:extLst>
          </p:cNvPr>
          <p:cNvSpPr txBox="1"/>
          <p:nvPr/>
        </p:nvSpPr>
        <p:spPr>
          <a:xfrm>
            <a:off x="3581400" y="9996514"/>
            <a:ext cx="12089602" cy="167738"/>
          </a:xfrm>
          <a:prstGeom prst="rect">
            <a:avLst/>
          </a:prstGeom>
        </p:spPr>
        <p:txBody>
          <a:bodyPr wrap="square" lIns="0" tIns="0" rIns="0" bIns="0" rtlCol="0" anchor="t">
            <a:spAutoFit/>
          </a:bodyPr>
          <a:lstStyle/>
          <a:p>
            <a:pPr algn="ctr">
              <a:lnSpc>
                <a:spcPts val="1400"/>
              </a:lnSpc>
            </a:pPr>
            <a:r>
              <a:rPr lang="en-US" sz="1000" dirty="0">
                <a:solidFill>
                  <a:srgbClr val="000000"/>
                </a:solidFill>
                <a:latin typeface="Canva Sans"/>
                <a:ea typeface="Canva Sans"/>
                <a:cs typeface="Canva Sans"/>
                <a:sym typeface="Canva Sans"/>
              </a:rPr>
              <a:t>To file a grievance or compliant about marketing efforts with Medicare, contact 1-800-MEDICARE, 24 hours a day/7 day a week. Please provide your agent/broker’s name and plan if possible.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DAF0A"/>
        </a:solidFill>
        <a:effectLst/>
      </p:bgPr>
    </p:bg>
    <p:spTree>
      <p:nvGrpSpPr>
        <p:cNvPr id="1" name=""/>
        <p:cNvGrpSpPr/>
        <p:nvPr/>
      </p:nvGrpSpPr>
      <p:grpSpPr>
        <a:xfrm>
          <a:off x="0" y="0"/>
          <a:ext cx="0" cy="0"/>
          <a:chOff x="0" y="0"/>
          <a:chExt cx="0" cy="0"/>
        </a:xfrm>
      </p:grpSpPr>
      <p:sp>
        <p:nvSpPr>
          <p:cNvPr id="2" name="Freeform 2"/>
          <p:cNvSpPr/>
          <p:nvPr/>
        </p:nvSpPr>
        <p:spPr>
          <a:xfrm>
            <a:off x="14474098" y="410951"/>
            <a:ext cx="3069245" cy="1788617"/>
          </a:xfrm>
          <a:custGeom>
            <a:avLst/>
            <a:gdLst/>
            <a:ahLst/>
            <a:cxnLst/>
            <a:rect l="l" t="t" r="r" b="b"/>
            <a:pathLst>
              <a:path w="3069245" h="1788617">
                <a:moveTo>
                  <a:pt x="0" y="0"/>
                </a:moveTo>
                <a:lnTo>
                  <a:pt x="3069245" y="0"/>
                </a:lnTo>
                <a:lnTo>
                  <a:pt x="3069245" y="1788616"/>
                </a:lnTo>
                <a:lnTo>
                  <a:pt x="0" y="1788616"/>
                </a:lnTo>
                <a:lnTo>
                  <a:pt x="0" y="0"/>
                </a:lnTo>
                <a:close/>
              </a:path>
            </a:pathLst>
          </a:custGeom>
          <a:blipFill>
            <a:blip r:embed="rId2"/>
            <a:stretch>
              <a:fillRect/>
            </a:stretch>
          </a:blipFill>
        </p:spPr>
        <p:txBody>
          <a:bodyPr/>
          <a:lstStyle/>
          <a:p>
            <a:endParaRPr lang="en-US"/>
          </a:p>
        </p:txBody>
      </p:sp>
      <p:sp>
        <p:nvSpPr>
          <p:cNvPr id="3" name="Freeform 3"/>
          <p:cNvSpPr/>
          <p:nvPr/>
        </p:nvSpPr>
        <p:spPr>
          <a:xfrm>
            <a:off x="7383533" y="6088971"/>
            <a:ext cx="3233635" cy="2057400"/>
          </a:xfrm>
          <a:custGeom>
            <a:avLst/>
            <a:gdLst/>
            <a:ahLst/>
            <a:cxnLst/>
            <a:rect l="l" t="t" r="r" b="b"/>
            <a:pathLst>
              <a:path w="3233635" h="2057400">
                <a:moveTo>
                  <a:pt x="0" y="0"/>
                </a:moveTo>
                <a:lnTo>
                  <a:pt x="3233635" y="0"/>
                </a:lnTo>
                <a:lnTo>
                  <a:pt x="3233635" y="2057400"/>
                </a:lnTo>
                <a:lnTo>
                  <a:pt x="0" y="20574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4"/>
          <p:cNvSpPr txBox="1"/>
          <p:nvPr/>
        </p:nvSpPr>
        <p:spPr>
          <a:xfrm>
            <a:off x="5550394" y="3562379"/>
            <a:ext cx="7187211" cy="1581121"/>
          </a:xfrm>
          <a:prstGeom prst="rect">
            <a:avLst/>
          </a:prstGeom>
        </p:spPr>
        <p:txBody>
          <a:bodyPr lIns="0" tIns="0" rIns="0" bIns="0" rtlCol="0" anchor="t">
            <a:spAutoFit/>
          </a:bodyPr>
          <a:lstStyle/>
          <a:p>
            <a:pPr algn="ctr">
              <a:lnSpc>
                <a:spcPts val="11998"/>
              </a:lnSpc>
            </a:pPr>
            <a:r>
              <a:rPr lang="en-US" sz="11998" spc="-899">
                <a:solidFill>
                  <a:srgbClr val="FFFFFF"/>
                </a:solidFill>
                <a:latin typeface="Nunito Semi-Bold"/>
                <a:ea typeface="Nunito Semi-Bold"/>
                <a:cs typeface="Nunito Semi-Bold"/>
                <a:sym typeface="Nunito Semi-Bold"/>
              </a:rPr>
              <a:t>Thank You!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EFE0"/>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extLst>
              <p:ext uri="{D42A27DB-BD31-4B8C-83A1-F6EECF244321}">
                <p14:modId xmlns:p14="http://schemas.microsoft.com/office/powerpoint/2010/main" val="882926942"/>
              </p:ext>
            </p:extLst>
          </p:nvPr>
        </p:nvGraphicFramePr>
        <p:xfrm>
          <a:off x="11290852" y="1376362"/>
          <a:ext cx="6183042" cy="7534275"/>
        </p:xfrm>
        <a:graphic>
          <a:graphicData uri="http://schemas.openxmlformats.org/drawingml/2006/table">
            <a:tbl>
              <a:tblPr/>
              <a:tblGrid>
                <a:gridCol w="6183042">
                  <a:extLst>
                    <a:ext uri="{9D8B030D-6E8A-4147-A177-3AD203B41FA5}">
                      <a16:colId xmlns:a16="http://schemas.microsoft.com/office/drawing/2014/main" val="20000"/>
                    </a:ext>
                  </a:extLst>
                </a:gridCol>
              </a:tblGrid>
              <a:tr h="2295525">
                <a:tc>
                  <a:txBody>
                    <a:bodyPr/>
                    <a:lstStyle/>
                    <a:p>
                      <a:pPr algn="l">
                        <a:lnSpc>
                          <a:spcPts val="3479"/>
                        </a:lnSpc>
                        <a:defRPr/>
                      </a:pPr>
                      <a:r>
                        <a:rPr lang="en-US" sz="2899" spc="-217" dirty="0">
                          <a:solidFill>
                            <a:srgbClr val="000000"/>
                          </a:solidFill>
                          <a:latin typeface="Nunito"/>
                          <a:ea typeface="Nunito"/>
                          <a:cs typeface="Nunito"/>
                          <a:sym typeface="Nunito"/>
                        </a:rPr>
                        <a:t>Welcome to ATRIO</a:t>
                      </a:r>
                      <a:endParaRPr lang="en-US" sz="1100" dirty="0"/>
                    </a:p>
                    <a:p>
                      <a:pPr marL="626107" lvl="1" indent="-313054" algn="l">
                        <a:lnSpc>
                          <a:spcPts val="3479"/>
                        </a:lnSpc>
                        <a:buFont typeface="Arial"/>
                        <a:buChar char="•"/>
                      </a:pPr>
                      <a:r>
                        <a:rPr lang="en-US" sz="2899" spc="-217" dirty="0">
                          <a:solidFill>
                            <a:srgbClr val="000000"/>
                          </a:solidFill>
                          <a:latin typeface="Nunito"/>
                          <a:ea typeface="Nunito"/>
                          <a:cs typeface="Nunito"/>
                          <a:sym typeface="Nunito"/>
                        </a:rPr>
                        <a:t>Medicare Advantage Reminders</a:t>
                      </a:r>
                    </a:p>
                    <a:p>
                      <a:pPr marL="626107" lvl="1" indent="-313054" algn="l">
                        <a:lnSpc>
                          <a:spcPts val="3479"/>
                        </a:lnSpc>
                        <a:spcBef>
                          <a:spcPct val="0"/>
                        </a:spcBef>
                        <a:buFont typeface="Arial"/>
                        <a:buChar char="•"/>
                      </a:pPr>
                      <a:r>
                        <a:rPr lang="en-US" sz="2899" spc="-217" dirty="0">
                          <a:solidFill>
                            <a:srgbClr val="000000"/>
                          </a:solidFill>
                          <a:latin typeface="Nunito"/>
                          <a:ea typeface="Nunito"/>
                          <a:cs typeface="Nunito"/>
                          <a:sym typeface="Nunito"/>
                        </a:rPr>
                        <a:t>Member Experience</a:t>
                      </a:r>
                    </a:p>
                  </a:txBody>
                  <a:tcPr marL="190500" marR="190500" marT="190500" marB="190500" anchor="ctr">
                    <a:lnL w="0" cap="flat" cmpd="sng" algn="ctr">
                      <a:solidFill>
                        <a:srgbClr val="C49963"/>
                      </a:solidFill>
                      <a:prstDash val="solid"/>
                      <a:round/>
                      <a:headEnd type="none" w="med" len="med"/>
                      <a:tailEnd type="none" w="med" len="med"/>
                    </a:lnL>
                    <a:lnR w="0" cap="flat" cmpd="sng" algn="ctr">
                      <a:solidFill>
                        <a:srgbClr val="C49963"/>
                      </a:solidFill>
                      <a:prstDash val="solid"/>
                      <a:round/>
                      <a:headEnd type="none" w="med" len="med"/>
                      <a:tailEnd type="none" w="med" len="med"/>
                    </a:lnR>
                    <a:lnT w="0" cap="flat" cmpd="sng" algn="ctr">
                      <a:solidFill>
                        <a:srgbClr val="C49963"/>
                      </a:solidFill>
                      <a:prstDash val="solid"/>
                      <a:round/>
                      <a:headEnd type="none" w="med" len="med"/>
                      <a:tailEnd type="none" w="med" len="med"/>
                    </a:lnT>
                    <a:lnB w="0" cap="flat" cmpd="sng" algn="ctr">
                      <a:solidFill>
                        <a:srgbClr val="C49963"/>
                      </a:solidFill>
                      <a:prstDash val="solid"/>
                      <a:round/>
                      <a:headEnd type="none" w="med" len="med"/>
                      <a:tailEnd type="none" w="med" len="med"/>
                    </a:lnB>
                  </a:tcPr>
                </a:tc>
                <a:extLst>
                  <a:ext uri="{0D108BD9-81ED-4DB2-BD59-A6C34878D82A}">
                    <a16:rowId xmlns:a16="http://schemas.microsoft.com/office/drawing/2014/main" val="10000"/>
                  </a:ext>
                </a:extLst>
              </a:tr>
              <a:tr h="2295525">
                <a:tc>
                  <a:txBody>
                    <a:bodyPr/>
                    <a:lstStyle/>
                    <a:p>
                      <a:pPr algn="l">
                        <a:lnSpc>
                          <a:spcPts val="3479"/>
                        </a:lnSpc>
                        <a:defRPr/>
                      </a:pPr>
                      <a:r>
                        <a:rPr lang="en-US" sz="2899" spc="-217">
                          <a:solidFill>
                            <a:srgbClr val="000000"/>
                          </a:solidFill>
                          <a:latin typeface="Nunito"/>
                          <a:ea typeface="Nunito"/>
                          <a:cs typeface="Nunito"/>
                          <a:sym typeface="Nunito"/>
                        </a:rPr>
                        <a:t>Product Overview</a:t>
                      </a:r>
                      <a:endParaRPr lang="en-US" sz="1100"/>
                    </a:p>
                    <a:p>
                      <a:pPr marL="626107" lvl="1" indent="-313054" algn="l">
                        <a:lnSpc>
                          <a:spcPts val="3479"/>
                        </a:lnSpc>
                        <a:buFont typeface="Arial"/>
                        <a:buChar char="•"/>
                      </a:pPr>
                      <a:r>
                        <a:rPr lang="en-US" sz="2899" spc="-217">
                          <a:solidFill>
                            <a:srgbClr val="000000"/>
                          </a:solidFill>
                          <a:latin typeface="Nunito"/>
                          <a:ea typeface="Nunito"/>
                          <a:cs typeface="Nunito"/>
                          <a:sym typeface="Nunito"/>
                        </a:rPr>
                        <a:t>Top plan benefits </a:t>
                      </a:r>
                    </a:p>
                    <a:p>
                      <a:pPr marL="626107" lvl="1" indent="-313054" algn="l">
                        <a:lnSpc>
                          <a:spcPts val="3479"/>
                        </a:lnSpc>
                        <a:buFont typeface="Arial"/>
                        <a:buChar char="•"/>
                      </a:pPr>
                      <a:r>
                        <a:rPr lang="en-US" sz="2899" spc="-217">
                          <a:solidFill>
                            <a:srgbClr val="000000"/>
                          </a:solidFill>
                          <a:latin typeface="Nunito"/>
                          <a:ea typeface="Nunito"/>
                          <a:cs typeface="Nunito"/>
                          <a:sym typeface="Nunito"/>
                        </a:rPr>
                        <a:t>Extra Benefits </a:t>
                      </a:r>
                    </a:p>
                    <a:p>
                      <a:pPr marL="626107" lvl="1" indent="-313054" algn="l">
                        <a:lnSpc>
                          <a:spcPts val="3479"/>
                        </a:lnSpc>
                        <a:spcBef>
                          <a:spcPct val="0"/>
                        </a:spcBef>
                        <a:buFont typeface="Arial"/>
                        <a:buChar char="•"/>
                      </a:pPr>
                      <a:r>
                        <a:rPr lang="en-US" sz="2899" spc="-217">
                          <a:solidFill>
                            <a:srgbClr val="000000"/>
                          </a:solidFill>
                          <a:latin typeface="Nunito"/>
                          <a:ea typeface="Nunito"/>
                          <a:cs typeface="Nunito"/>
                          <a:sym typeface="Nunito"/>
                        </a:rPr>
                        <a:t>Flex Card  Benefit</a:t>
                      </a:r>
                    </a:p>
                  </a:txBody>
                  <a:tcPr marL="190500" marR="190500" marT="190500" marB="190500" anchor="ctr">
                    <a:lnL w="0" cap="flat" cmpd="sng" algn="ctr">
                      <a:solidFill>
                        <a:srgbClr val="C49963"/>
                      </a:solidFill>
                      <a:prstDash val="solid"/>
                      <a:round/>
                      <a:headEnd type="none" w="med" len="med"/>
                      <a:tailEnd type="none" w="med" len="med"/>
                    </a:lnL>
                    <a:lnR w="0" cap="flat" cmpd="sng" algn="ctr">
                      <a:solidFill>
                        <a:srgbClr val="C49963"/>
                      </a:solidFill>
                      <a:prstDash val="solid"/>
                      <a:round/>
                      <a:headEnd type="none" w="med" len="med"/>
                      <a:tailEnd type="none" w="med" len="med"/>
                    </a:lnR>
                    <a:lnT w="0" cap="flat" cmpd="sng" algn="ctr">
                      <a:solidFill>
                        <a:srgbClr val="C49963"/>
                      </a:solidFill>
                      <a:prstDash val="solid"/>
                      <a:round/>
                      <a:headEnd type="none" w="med" len="med"/>
                      <a:tailEnd type="none" w="med" len="med"/>
                    </a:lnT>
                    <a:lnB w="0" cap="flat" cmpd="sng" algn="ctr">
                      <a:solidFill>
                        <a:srgbClr val="C49963"/>
                      </a:solidFill>
                      <a:prstDash val="solid"/>
                      <a:round/>
                      <a:headEnd type="none" w="med" len="med"/>
                      <a:tailEnd type="none" w="med" len="med"/>
                    </a:lnB>
                  </a:tcPr>
                </a:tc>
                <a:extLst>
                  <a:ext uri="{0D108BD9-81ED-4DB2-BD59-A6C34878D82A}">
                    <a16:rowId xmlns:a16="http://schemas.microsoft.com/office/drawing/2014/main" val="10001"/>
                  </a:ext>
                </a:extLst>
              </a:tr>
              <a:tr h="981075">
                <a:tc>
                  <a:txBody>
                    <a:bodyPr/>
                    <a:lstStyle/>
                    <a:p>
                      <a:pPr marL="0" lvl="0" indent="0" algn="l">
                        <a:lnSpc>
                          <a:spcPts val="3479"/>
                        </a:lnSpc>
                        <a:spcBef>
                          <a:spcPct val="0"/>
                        </a:spcBef>
                        <a:defRPr/>
                      </a:pPr>
                      <a:r>
                        <a:rPr lang="en-US" sz="2899" spc="-217">
                          <a:solidFill>
                            <a:srgbClr val="000000"/>
                          </a:solidFill>
                          <a:latin typeface="Nunito"/>
                          <a:ea typeface="Nunito"/>
                          <a:cs typeface="Nunito"/>
                          <a:sym typeface="Nunito"/>
                        </a:rPr>
                        <a:t>Prescription Drug Coverage </a:t>
                      </a:r>
                      <a:endParaRPr lang="en-US" sz="1100"/>
                    </a:p>
                  </a:txBody>
                  <a:tcPr marL="190500" marR="190500" marT="190500" marB="190500" anchor="ctr">
                    <a:lnL w="0" cap="flat" cmpd="sng" algn="ctr">
                      <a:solidFill>
                        <a:srgbClr val="C49963"/>
                      </a:solidFill>
                      <a:prstDash val="solid"/>
                      <a:round/>
                      <a:headEnd type="none" w="med" len="med"/>
                      <a:tailEnd type="none" w="med" len="med"/>
                    </a:lnL>
                    <a:lnR w="0" cap="flat" cmpd="sng" algn="ctr">
                      <a:solidFill>
                        <a:srgbClr val="C49963"/>
                      </a:solidFill>
                      <a:prstDash val="solid"/>
                      <a:round/>
                      <a:headEnd type="none" w="med" len="med"/>
                      <a:tailEnd type="none" w="med" len="med"/>
                    </a:lnR>
                    <a:lnT w="0" cap="flat" cmpd="sng" algn="ctr">
                      <a:solidFill>
                        <a:srgbClr val="C49963"/>
                      </a:solidFill>
                      <a:prstDash val="solid"/>
                      <a:round/>
                      <a:headEnd type="none" w="med" len="med"/>
                      <a:tailEnd type="none" w="med" len="med"/>
                    </a:lnT>
                    <a:lnB w="0" cap="flat" cmpd="sng" algn="ctr">
                      <a:solidFill>
                        <a:srgbClr val="C49963"/>
                      </a:solidFill>
                      <a:prstDash val="solid"/>
                      <a:round/>
                      <a:headEnd type="none" w="med" len="med"/>
                      <a:tailEnd type="none" w="med" len="med"/>
                    </a:lnB>
                  </a:tcPr>
                </a:tc>
                <a:extLst>
                  <a:ext uri="{0D108BD9-81ED-4DB2-BD59-A6C34878D82A}">
                    <a16:rowId xmlns:a16="http://schemas.microsoft.com/office/drawing/2014/main" val="10002"/>
                  </a:ext>
                </a:extLst>
              </a:tr>
              <a:tr h="981075">
                <a:tc>
                  <a:txBody>
                    <a:bodyPr/>
                    <a:lstStyle/>
                    <a:p>
                      <a:pPr marL="0" lvl="0" indent="0" algn="l">
                        <a:lnSpc>
                          <a:spcPts val="3479"/>
                        </a:lnSpc>
                        <a:spcBef>
                          <a:spcPct val="0"/>
                        </a:spcBef>
                        <a:defRPr/>
                      </a:pPr>
                      <a:r>
                        <a:rPr lang="en-US" sz="2899" spc="-217">
                          <a:solidFill>
                            <a:srgbClr val="000000"/>
                          </a:solidFill>
                          <a:latin typeface="Nunito"/>
                          <a:ea typeface="Nunito"/>
                          <a:cs typeface="Nunito"/>
                          <a:sym typeface="Nunito"/>
                        </a:rPr>
                        <a:t>Member Resources</a:t>
                      </a:r>
                      <a:endParaRPr lang="en-US" sz="1100"/>
                    </a:p>
                  </a:txBody>
                  <a:tcPr marL="190500" marR="190500" marT="190500" marB="190500" anchor="ctr">
                    <a:lnL w="0" cap="flat" cmpd="sng" algn="ctr">
                      <a:solidFill>
                        <a:srgbClr val="C49963"/>
                      </a:solidFill>
                      <a:prstDash val="solid"/>
                      <a:round/>
                      <a:headEnd type="none" w="med" len="med"/>
                      <a:tailEnd type="none" w="med" len="med"/>
                    </a:lnL>
                    <a:lnR w="0" cap="flat" cmpd="sng" algn="ctr">
                      <a:solidFill>
                        <a:srgbClr val="C49963"/>
                      </a:solidFill>
                      <a:prstDash val="solid"/>
                      <a:round/>
                      <a:headEnd type="none" w="med" len="med"/>
                      <a:tailEnd type="none" w="med" len="med"/>
                    </a:lnR>
                    <a:lnT w="0" cap="flat" cmpd="sng" algn="ctr">
                      <a:solidFill>
                        <a:srgbClr val="C49963"/>
                      </a:solidFill>
                      <a:prstDash val="solid"/>
                      <a:round/>
                      <a:headEnd type="none" w="med" len="med"/>
                      <a:tailEnd type="none" w="med" len="med"/>
                    </a:lnT>
                    <a:lnB w="0" cap="flat" cmpd="sng" algn="ctr">
                      <a:solidFill>
                        <a:srgbClr val="C49963"/>
                      </a:solidFill>
                      <a:prstDash val="solid"/>
                      <a:round/>
                      <a:headEnd type="none" w="med" len="med"/>
                      <a:tailEnd type="none" w="med" len="med"/>
                    </a:lnB>
                  </a:tcPr>
                </a:tc>
                <a:extLst>
                  <a:ext uri="{0D108BD9-81ED-4DB2-BD59-A6C34878D82A}">
                    <a16:rowId xmlns:a16="http://schemas.microsoft.com/office/drawing/2014/main" val="10003"/>
                  </a:ext>
                </a:extLst>
              </a:tr>
              <a:tr h="981075">
                <a:tc>
                  <a:txBody>
                    <a:bodyPr/>
                    <a:lstStyle/>
                    <a:p>
                      <a:pPr marL="0" lvl="0" indent="0" algn="l">
                        <a:lnSpc>
                          <a:spcPts val="3479"/>
                        </a:lnSpc>
                        <a:spcBef>
                          <a:spcPct val="0"/>
                        </a:spcBef>
                        <a:defRPr/>
                      </a:pPr>
                      <a:endParaRPr lang="en-US" sz="1100" dirty="0"/>
                    </a:p>
                  </a:txBody>
                  <a:tcPr marL="190500" marR="190500" marT="190500" marB="190500" anchor="ctr">
                    <a:lnL w="0" cap="flat" cmpd="sng" algn="ctr">
                      <a:solidFill>
                        <a:srgbClr val="C49963"/>
                      </a:solidFill>
                      <a:prstDash val="solid"/>
                      <a:round/>
                      <a:headEnd type="none" w="med" len="med"/>
                      <a:tailEnd type="none" w="med" len="med"/>
                    </a:lnL>
                    <a:lnR w="0" cap="flat" cmpd="sng" algn="ctr">
                      <a:solidFill>
                        <a:srgbClr val="C49963"/>
                      </a:solidFill>
                      <a:prstDash val="solid"/>
                      <a:round/>
                      <a:headEnd type="none" w="med" len="med"/>
                      <a:tailEnd type="none" w="med" len="med"/>
                    </a:lnR>
                    <a:lnT w="0" cap="flat" cmpd="sng" algn="ctr">
                      <a:solidFill>
                        <a:srgbClr val="C49963"/>
                      </a:solidFill>
                      <a:prstDash val="solid"/>
                      <a:round/>
                      <a:headEnd type="none" w="med" len="med"/>
                      <a:tailEnd type="none" w="med" len="med"/>
                    </a:lnT>
                    <a:lnB w="0" cap="flat" cmpd="sng" algn="ctr">
                      <a:solidFill>
                        <a:srgbClr val="C49963"/>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AutoShape 3"/>
          <p:cNvSpPr/>
          <p:nvPr/>
        </p:nvSpPr>
        <p:spPr>
          <a:xfrm>
            <a:off x="20631" y="9267825"/>
            <a:ext cx="18267368" cy="619"/>
          </a:xfrm>
          <a:prstGeom prst="line">
            <a:avLst/>
          </a:prstGeom>
          <a:ln w="19050" cap="flat">
            <a:solidFill>
              <a:srgbClr val="282A29"/>
            </a:solidFill>
            <a:prstDash val="solid"/>
            <a:headEnd type="none" w="sm" len="sm"/>
            <a:tailEnd type="none" w="sm" len="sm"/>
          </a:ln>
        </p:spPr>
        <p:txBody>
          <a:bodyPr/>
          <a:lstStyle/>
          <a:p>
            <a:endParaRPr lang="en-US"/>
          </a:p>
        </p:txBody>
      </p:sp>
      <p:sp>
        <p:nvSpPr>
          <p:cNvPr id="4" name="AutoShape 4"/>
          <p:cNvSpPr/>
          <p:nvPr/>
        </p:nvSpPr>
        <p:spPr>
          <a:xfrm flipV="1">
            <a:off x="10497337" y="0"/>
            <a:ext cx="0" cy="10287000"/>
          </a:xfrm>
          <a:prstGeom prst="line">
            <a:avLst/>
          </a:prstGeom>
          <a:ln w="19050" cap="flat">
            <a:solidFill>
              <a:srgbClr val="282A29"/>
            </a:solidFill>
            <a:prstDash val="solid"/>
            <a:headEnd type="none" w="sm" len="sm"/>
            <a:tailEnd type="none" w="sm" len="sm"/>
          </a:ln>
        </p:spPr>
        <p:txBody>
          <a:bodyPr/>
          <a:lstStyle/>
          <a:p>
            <a:endParaRPr lang="en-US"/>
          </a:p>
        </p:txBody>
      </p:sp>
      <p:sp>
        <p:nvSpPr>
          <p:cNvPr id="5" name="AutoShape 5"/>
          <p:cNvSpPr/>
          <p:nvPr/>
        </p:nvSpPr>
        <p:spPr>
          <a:xfrm>
            <a:off x="0" y="1019175"/>
            <a:ext cx="18267368" cy="0"/>
          </a:xfrm>
          <a:prstGeom prst="line">
            <a:avLst/>
          </a:prstGeom>
          <a:ln w="19050" cap="flat">
            <a:solidFill>
              <a:srgbClr val="282A29"/>
            </a:solidFill>
            <a:prstDash val="solid"/>
            <a:headEnd type="none" w="sm" len="sm"/>
            <a:tailEnd type="none" w="sm" len="sm"/>
          </a:ln>
        </p:spPr>
        <p:txBody>
          <a:bodyPr/>
          <a:lstStyle/>
          <a:p>
            <a:endParaRPr lang="en-US"/>
          </a:p>
        </p:txBody>
      </p:sp>
      <p:sp>
        <p:nvSpPr>
          <p:cNvPr id="6" name="TextBox 6"/>
          <p:cNvSpPr txBox="1"/>
          <p:nvPr/>
        </p:nvSpPr>
        <p:spPr>
          <a:xfrm>
            <a:off x="814105" y="3427005"/>
            <a:ext cx="8507129" cy="1600200"/>
          </a:xfrm>
          <a:prstGeom prst="rect">
            <a:avLst/>
          </a:prstGeom>
        </p:spPr>
        <p:txBody>
          <a:bodyPr lIns="0" tIns="0" rIns="0" bIns="0" rtlCol="0" anchor="t">
            <a:spAutoFit/>
          </a:bodyPr>
          <a:lstStyle/>
          <a:p>
            <a:pPr marL="0" lvl="0" indent="0" algn="ctr">
              <a:lnSpc>
                <a:spcPts val="12000"/>
              </a:lnSpc>
            </a:pPr>
            <a:r>
              <a:rPr lang="en-US" sz="12000" spc="-900">
                <a:solidFill>
                  <a:srgbClr val="0DAF0A"/>
                </a:solidFill>
                <a:latin typeface="Nunito Semi-Bold"/>
                <a:ea typeface="Nunito Semi-Bold"/>
                <a:cs typeface="Nunito Semi-Bold"/>
                <a:sym typeface="Nunito Semi-Bold"/>
              </a:rPr>
              <a:t>Agenda</a:t>
            </a:r>
          </a:p>
        </p:txBody>
      </p:sp>
      <p:sp>
        <p:nvSpPr>
          <p:cNvPr id="7" name="Freeform 7"/>
          <p:cNvSpPr/>
          <p:nvPr/>
        </p:nvSpPr>
        <p:spPr>
          <a:xfrm>
            <a:off x="259277" y="5769134"/>
            <a:ext cx="5137450" cy="4390185"/>
          </a:xfrm>
          <a:custGeom>
            <a:avLst/>
            <a:gdLst/>
            <a:ahLst/>
            <a:cxnLst/>
            <a:rect l="l" t="t" r="r" b="b"/>
            <a:pathLst>
              <a:path w="5137450" h="4390185">
                <a:moveTo>
                  <a:pt x="0" y="0"/>
                </a:moveTo>
                <a:lnTo>
                  <a:pt x="5137450" y="0"/>
                </a:lnTo>
                <a:lnTo>
                  <a:pt x="5137450" y="4390185"/>
                </a:lnTo>
                <a:lnTo>
                  <a:pt x="0" y="439018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3982726" y="1289800"/>
            <a:ext cx="2828002" cy="1647505"/>
          </a:xfrm>
          <a:custGeom>
            <a:avLst/>
            <a:gdLst/>
            <a:ahLst/>
            <a:cxnLst/>
            <a:rect l="l" t="t" r="r" b="b"/>
            <a:pathLst>
              <a:path w="2828002" h="1647505">
                <a:moveTo>
                  <a:pt x="0" y="0"/>
                </a:moveTo>
                <a:lnTo>
                  <a:pt x="2828001" y="0"/>
                </a:lnTo>
                <a:lnTo>
                  <a:pt x="2828001" y="1647505"/>
                </a:lnTo>
                <a:lnTo>
                  <a:pt x="0" y="1647505"/>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4414388" y="9961200"/>
            <a:ext cx="3615555" cy="198119"/>
          </a:xfrm>
          <a:prstGeom prst="rect">
            <a:avLst/>
          </a:prstGeom>
        </p:spPr>
        <p:txBody>
          <a:bodyPr lIns="0" tIns="0" rIns="0" bIns="0" rtlCol="0" anchor="t">
            <a:spAutoFit/>
          </a:bodyPr>
          <a:lstStyle/>
          <a:p>
            <a:pPr algn="ctr">
              <a:lnSpc>
                <a:spcPts val="1680"/>
              </a:lnSpc>
            </a:pPr>
            <a:r>
              <a:rPr lang="en-US" sz="1200">
                <a:solidFill>
                  <a:srgbClr val="24242E"/>
                </a:solidFill>
                <a:latin typeface="Canva Sans"/>
                <a:ea typeface="Canva Sans"/>
                <a:cs typeface="Canva Sans"/>
                <a:sym typeface="Canva Sans"/>
              </a:rPr>
              <a:t>Confidential - Not Intended for Distribution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DAF0A"/>
        </a:solidFill>
        <a:effectLst/>
      </p:bgPr>
    </p:bg>
    <p:spTree>
      <p:nvGrpSpPr>
        <p:cNvPr id="1" name=""/>
        <p:cNvGrpSpPr/>
        <p:nvPr/>
      </p:nvGrpSpPr>
      <p:grpSpPr>
        <a:xfrm>
          <a:off x="0" y="0"/>
          <a:ext cx="0" cy="0"/>
          <a:chOff x="0" y="0"/>
          <a:chExt cx="0" cy="0"/>
        </a:xfrm>
      </p:grpSpPr>
      <p:grpSp>
        <p:nvGrpSpPr>
          <p:cNvPr id="2" name="Group 2"/>
          <p:cNvGrpSpPr/>
          <p:nvPr/>
        </p:nvGrpSpPr>
        <p:grpSpPr>
          <a:xfrm>
            <a:off x="396859" y="485775"/>
            <a:ext cx="17567714" cy="9447979"/>
            <a:chOff x="0" y="0"/>
            <a:chExt cx="4626888" cy="2488357"/>
          </a:xfrm>
        </p:grpSpPr>
        <p:sp>
          <p:nvSpPr>
            <p:cNvPr id="3" name="Freeform 3"/>
            <p:cNvSpPr/>
            <p:nvPr/>
          </p:nvSpPr>
          <p:spPr>
            <a:xfrm>
              <a:off x="0" y="0"/>
              <a:ext cx="4626888" cy="2488357"/>
            </a:xfrm>
            <a:custGeom>
              <a:avLst/>
              <a:gdLst/>
              <a:ahLst/>
              <a:cxnLst/>
              <a:rect l="l" t="t" r="r" b="b"/>
              <a:pathLst>
                <a:path w="4626888" h="2488357">
                  <a:moveTo>
                    <a:pt x="8814" y="0"/>
                  </a:moveTo>
                  <a:lnTo>
                    <a:pt x="4618074" y="0"/>
                  </a:lnTo>
                  <a:cubicBezTo>
                    <a:pt x="4620411" y="0"/>
                    <a:pt x="4622653" y="929"/>
                    <a:pt x="4624306" y="2582"/>
                  </a:cubicBezTo>
                  <a:cubicBezTo>
                    <a:pt x="4625959" y="4234"/>
                    <a:pt x="4626888" y="6476"/>
                    <a:pt x="4626888" y="8814"/>
                  </a:cubicBezTo>
                  <a:lnTo>
                    <a:pt x="4626888" y="2479543"/>
                  </a:lnTo>
                  <a:cubicBezTo>
                    <a:pt x="4626888" y="2484411"/>
                    <a:pt x="4622942" y="2488357"/>
                    <a:pt x="4618074" y="2488357"/>
                  </a:cubicBezTo>
                  <a:lnTo>
                    <a:pt x="8814" y="2488357"/>
                  </a:lnTo>
                  <a:cubicBezTo>
                    <a:pt x="6476" y="2488357"/>
                    <a:pt x="4234" y="2487428"/>
                    <a:pt x="2582" y="2485775"/>
                  </a:cubicBezTo>
                  <a:cubicBezTo>
                    <a:pt x="929" y="2484122"/>
                    <a:pt x="0" y="2481880"/>
                    <a:pt x="0" y="2479543"/>
                  </a:cubicBezTo>
                  <a:lnTo>
                    <a:pt x="0" y="8814"/>
                  </a:lnTo>
                  <a:cubicBezTo>
                    <a:pt x="0" y="6476"/>
                    <a:pt x="929" y="4234"/>
                    <a:pt x="2582" y="2582"/>
                  </a:cubicBezTo>
                  <a:cubicBezTo>
                    <a:pt x="4234" y="929"/>
                    <a:pt x="6476" y="0"/>
                    <a:pt x="8814" y="0"/>
                  </a:cubicBezTo>
                  <a:close/>
                </a:path>
              </a:pathLst>
            </a:custGeom>
            <a:solidFill>
              <a:srgbClr val="FAEFE0"/>
            </a:solidFill>
          </p:spPr>
          <p:txBody>
            <a:bodyPr/>
            <a:lstStyle/>
            <a:p>
              <a:endParaRPr lang="en-US"/>
            </a:p>
          </p:txBody>
        </p:sp>
        <p:sp>
          <p:nvSpPr>
            <p:cNvPr id="4" name="TextBox 4"/>
            <p:cNvSpPr txBox="1"/>
            <p:nvPr/>
          </p:nvSpPr>
          <p:spPr>
            <a:xfrm>
              <a:off x="0" y="-47625"/>
              <a:ext cx="4626888" cy="2535982"/>
            </a:xfrm>
            <a:prstGeom prst="rect">
              <a:avLst/>
            </a:prstGeom>
          </p:spPr>
          <p:txBody>
            <a:bodyPr lIns="50800" tIns="50800" rIns="50800" bIns="50800" rtlCol="0" anchor="ctr"/>
            <a:lstStyle/>
            <a:p>
              <a:pPr algn="ctr">
                <a:lnSpc>
                  <a:spcPts val="3499"/>
                </a:lnSpc>
              </a:pPr>
              <a:endParaRPr/>
            </a:p>
            <a:p>
              <a:pPr algn="ctr">
                <a:lnSpc>
                  <a:spcPts val="3499"/>
                </a:lnSpc>
              </a:pPr>
              <a:endParaRPr/>
            </a:p>
          </p:txBody>
        </p:sp>
      </p:grpSp>
      <p:sp>
        <p:nvSpPr>
          <p:cNvPr id="5" name="AutoShape 5"/>
          <p:cNvSpPr/>
          <p:nvPr/>
        </p:nvSpPr>
        <p:spPr>
          <a:xfrm>
            <a:off x="-5" y="8629601"/>
            <a:ext cx="18288000" cy="9525"/>
          </a:xfrm>
          <a:prstGeom prst="line">
            <a:avLst/>
          </a:prstGeom>
          <a:ln w="9525" cap="flat">
            <a:solidFill>
              <a:srgbClr val="282A29">
                <a:alpha val="49804"/>
              </a:srgbClr>
            </a:solidFill>
            <a:prstDash val="solid"/>
            <a:headEnd type="none" w="sm" len="sm"/>
            <a:tailEnd type="none" w="sm" len="sm"/>
          </a:ln>
        </p:spPr>
        <p:txBody>
          <a:bodyPr/>
          <a:lstStyle/>
          <a:p>
            <a:endParaRPr lang="en-US"/>
          </a:p>
        </p:txBody>
      </p:sp>
      <p:sp>
        <p:nvSpPr>
          <p:cNvPr id="6" name="TextBox 6"/>
          <p:cNvSpPr txBox="1"/>
          <p:nvPr/>
        </p:nvSpPr>
        <p:spPr>
          <a:xfrm>
            <a:off x="1028700" y="3155735"/>
            <a:ext cx="16230600" cy="1600200"/>
          </a:xfrm>
          <a:prstGeom prst="rect">
            <a:avLst/>
          </a:prstGeom>
        </p:spPr>
        <p:txBody>
          <a:bodyPr lIns="0" tIns="0" rIns="0" bIns="0" rtlCol="0" anchor="t">
            <a:spAutoFit/>
          </a:bodyPr>
          <a:lstStyle/>
          <a:p>
            <a:pPr algn="ctr">
              <a:lnSpc>
                <a:spcPts val="12000"/>
              </a:lnSpc>
            </a:pPr>
            <a:r>
              <a:rPr lang="en-US" sz="12000" spc="-900">
                <a:solidFill>
                  <a:srgbClr val="0DAF0A"/>
                </a:solidFill>
                <a:latin typeface="Nunito Bold"/>
                <a:ea typeface="Nunito Bold"/>
                <a:cs typeface="Nunito Bold"/>
                <a:sym typeface="Nunito Bold"/>
              </a:rPr>
              <a:t>Welcome to ATRIO</a:t>
            </a:r>
          </a:p>
        </p:txBody>
      </p:sp>
      <p:sp>
        <p:nvSpPr>
          <p:cNvPr id="7" name="Freeform 7"/>
          <p:cNvSpPr/>
          <p:nvPr/>
        </p:nvSpPr>
        <p:spPr>
          <a:xfrm>
            <a:off x="14828196" y="814553"/>
            <a:ext cx="2636713" cy="1536067"/>
          </a:xfrm>
          <a:custGeom>
            <a:avLst/>
            <a:gdLst/>
            <a:ahLst/>
            <a:cxnLst/>
            <a:rect l="l" t="t" r="r" b="b"/>
            <a:pathLst>
              <a:path w="2636713" h="1536067">
                <a:moveTo>
                  <a:pt x="0" y="0"/>
                </a:moveTo>
                <a:lnTo>
                  <a:pt x="2636713" y="0"/>
                </a:lnTo>
                <a:lnTo>
                  <a:pt x="2636713" y="1536067"/>
                </a:lnTo>
                <a:lnTo>
                  <a:pt x="0" y="1536067"/>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EFE0"/>
        </a:solidFill>
        <a:effectLst/>
      </p:bgPr>
    </p:bg>
    <p:spTree>
      <p:nvGrpSpPr>
        <p:cNvPr id="1" name=""/>
        <p:cNvGrpSpPr/>
        <p:nvPr/>
      </p:nvGrpSpPr>
      <p:grpSpPr>
        <a:xfrm>
          <a:off x="0" y="0"/>
          <a:ext cx="0" cy="0"/>
          <a:chOff x="0" y="0"/>
          <a:chExt cx="0" cy="0"/>
        </a:xfrm>
      </p:grpSpPr>
      <p:grpSp>
        <p:nvGrpSpPr>
          <p:cNvPr id="2" name="Group 2"/>
          <p:cNvGrpSpPr/>
          <p:nvPr/>
        </p:nvGrpSpPr>
        <p:grpSpPr>
          <a:xfrm>
            <a:off x="7649097" y="910548"/>
            <a:ext cx="10019797" cy="9258300"/>
            <a:chOff x="0" y="0"/>
            <a:chExt cx="2638959" cy="2438400"/>
          </a:xfrm>
        </p:grpSpPr>
        <p:sp>
          <p:nvSpPr>
            <p:cNvPr id="3" name="Freeform 3"/>
            <p:cNvSpPr/>
            <p:nvPr/>
          </p:nvSpPr>
          <p:spPr>
            <a:xfrm>
              <a:off x="0" y="0"/>
              <a:ext cx="2638959" cy="2438400"/>
            </a:xfrm>
            <a:custGeom>
              <a:avLst/>
              <a:gdLst/>
              <a:ahLst/>
              <a:cxnLst/>
              <a:rect l="l" t="t" r="r" b="b"/>
              <a:pathLst>
                <a:path w="2638959" h="2438400">
                  <a:moveTo>
                    <a:pt x="39406" y="0"/>
                  </a:moveTo>
                  <a:lnTo>
                    <a:pt x="2599553" y="0"/>
                  </a:lnTo>
                  <a:cubicBezTo>
                    <a:pt x="2621316" y="0"/>
                    <a:pt x="2638959" y="17643"/>
                    <a:pt x="2638959" y="39406"/>
                  </a:cubicBezTo>
                  <a:lnTo>
                    <a:pt x="2638959" y="2398994"/>
                  </a:lnTo>
                  <a:cubicBezTo>
                    <a:pt x="2638959" y="2409445"/>
                    <a:pt x="2634807" y="2419468"/>
                    <a:pt x="2627417" y="2426858"/>
                  </a:cubicBezTo>
                  <a:cubicBezTo>
                    <a:pt x="2620027" y="2434248"/>
                    <a:pt x="2610004" y="2438400"/>
                    <a:pt x="2599553" y="2438400"/>
                  </a:cubicBezTo>
                  <a:lnTo>
                    <a:pt x="39406" y="2438400"/>
                  </a:lnTo>
                  <a:cubicBezTo>
                    <a:pt x="28955" y="2438400"/>
                    <a:pt x="18932" y="2434248"/>
                    <a:pt x="11542" y="2426858"/>
                  </a:cubicBezTo>
                  <a:cubicBezTo>
                    <a:pt x="4152" y="2419468"/>
                    <a:pt x="0" y="2409445"/>
                    <a:pt x="0" y="2398994"/>
                  </a:cubicBezTo>
                  <a:lnTo>
                    <a:pt x="0" y="39406"/>
                  </a:lnTo>
                  <a:cubicBezTo>
                    <a:pt x="0" y="28955"/>
                    <a:pt x="4152" y="18932"/>
                    <a:pt x="11542" y="11542"/>
                  </a:cubicBezTo>
                  <a:cubicBezTo>
                    <a:pt x="18932" y="4152"/>
                    <a:pt x="28955" y="0"/>
                    <a:pt x="39406" y="0"/>
                  </a:cubicBezTo>
                  <a:close/>
                </a:path>
              </a:pathLst>
            </a:custGeom>
            <a:solidFill>
              <a:srgbClr val="FFFFFF"/>
            </a:solidFill>
            <a:ln w="28575" cap="rnd">
              <a:solidFill>
                <a:srgbClr val="0DAF0A"/>
              </a:solidFill>
              <a:prstDash val="solid"/>
              <a:round/>
            </a:ln>
          </p:spPr>
          <p:txBody>
            <a:bodyPr/>
            <a:lstStyle/>
            <a:p>
              <a:endParaRPr lang="en-US"/>
            </a:p>
          </p:txBody>
        </p:sp>
        <p:sp>
          <p:nvSpPr>
            <p:cNvPr id="4" name="TextBox 4"/>
            <p:cNvSpPr txBox="1"/>
            <p:nvPr/>
          </p:nvSpPr>
          <p:spPr>
            <a:xfrm>
              <a:off x="0" y="-38100"/>
              <a:ext cx="2638959" cy="2476500"/>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8445424" y="1303419"/>
            <a:ext cx="1384863" cy="1338124"/>
          </a:xfrm>
          <a:custGeom>
            <a:avLst/>
            <a:gdLst/>
            <a:ahLst/>
            <a:cxnLst/>
            <a:rect l="l" t="t" r="r" b="b"/>
            <a:pathLst>
              <a:path w="1384863" h="1338124">
                <a:moveTo>
                  <a:pt x="0" y="0"/>
                </a:moveTo>
                <a:lnTo>
                  <a:pt x="1384863" y="0"/>
                </a:lnTo>
                <a:lnTo>
                  <a:pt x="1384863" y="1338124"/>
                </a:lnTo>
                <a:lnTo>
                  <a:pt x="0" y="133812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8507726" y="3817929"/>
            <a:ext cx="1272548" cy="1325571"/>
          </a:xfrm>
          <a:custGeom>
            <a:avLst/>
            <a:gdLst/>
            <a:ahLst/>
            <a:cxnLst/>
            <a:rect l="l" t="t" r="r" b="b"/>
            <a:pathLst>
              <a:path w="1272548" h="1325571">
                <a:moveTo>
                  <a:pt x="0" y="0"/>
                </a:moveTo>
                <a:lnTo>
                  <a:pt x="1272548" y="0"/>
                </a:lnTo>
                <a:lnTo>
                  <a:pt x="1272548" y="1325571"/>
                </a:lnTo>
                <a:lnTo>
                  <a:pt x="0" y="13255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8240815" y="7675459"/>
            <a:ext cx="644884" cy="999820"/>
          </a:xfrm>
          <a:custGeom>
            <a:avLst/>
            <a:gdLst/>
            <a:ahLst/>
            <a:cxnLst/>
            <a:rect l="l" t="t" r="r" b="b"/>
            <a:pathLst>
              <a:path w="644884" h="999820">
                <a:moveTo>
                  <a:pt x="0" y="0"/>
                </a:moveTo>
                <a:lnTo>
                  <a:pt x="644884" y="0"/>
                </a:lnTo>
                <a:lnTo>
                  <a:pt x="644884" y="999820"/>
                </a:lnTo>
                <a:lnTo>
                  <a:pt x="0" y="9998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8885699" y="2822518"/>
            <a:ext cx="516602" cy="516602"/>
          </a:xfrm>
          <a:custGeom>
            <a:avLst/>
            <a:gdLst/>
            <a:ahLst/>
            <a:cxnLst/>
            <a:rect l="l" t="t" r="r" b="b"/>
            <a:pathLst>
              <a:path w="516602" h="516602">
                <a:moveTo>
                  <a:pt x="0" y="0"/>
                </a:moveTo>
                <a:lnTo>
                  <a:pt x="516602" y="0"/>
                </a:lnTo>
                <a:lnTo>
                  <a:pt x="516602" y="516602"/>
                </a:lnTo>
                <a:lnTo>
                  <a:pt x="0" y="516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9" name="Freeform 9"/>
          <p:cNvSpPr/>
          <p:nvPr/>
        </p:nvSpPr>
        <p:spPr>
          <a:xfrm>
            <a:off x="8885699" y="5516638"/>
            <a:ext cx="516602" cy="516602"/>
          </a:xfrm>
          <a:custGeom>
            <a:avLst/>
            <a:gdLst/>
            <a:ahLst/>
            <a:cxnLst/>
            <a:rect l="l" t="t" r="r" b="b"/>
            <a:pathLst>
              <a:path w="516602" h="516602">
                <a:moveTo>
                  <a:pt x="0" y="0"/>
                </a:moveTo>
                <a:lnTo>
                  <a:pt x="516602" y="0"/>
                </a:lnTo>
                <a:lnTo>
                  <a:pt x="516602" y="516602"/>
                </a:lnTo>
                <a:lnTo>
                  <a:pt x="0" y="5166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pSp>
        <p:nvGrpSpPr>
          <p:cNvPr id="10" name="Group 10"/>
          <p:cNvGrpSpPr/>
          <p:nvPr/>
        </p:nvGrpSpPr>
        <p:grpSpPr>
          <a:xfrm>
            <a:off x="823558" y="2530378"/>
            <a:ext cx="7621866" cy="7346330"/>
            <a:chOff x="0" y="0"/>
            <a:chExt cx="10162488" cy="9795106"/>
          </a:xfrm>
        </p:grpSpPr>
        <p:sp>
          <p:nvSpPr>
            <p:cNvPr id="11" name="TextBox 11"/>
            <p:cNvSpPr txBox="1"/>
            <p:nvPr/>
          </p:nvSpPr>
          <p:spPr>
            <a:xfrm>
              <a:off x="0" y="180975"/>
              <a:ext cx="10162488" cy="8272165"/>
            </a:xfrm>
            <a:prstGeom prst="rect">
              <a:avLst/>
            </a:prstGeom>
          </p:spPr>
          <p:txBody>
            <a:bodyPr lIns="0" tIns="0" rIns="0" bIns="0" rtlCol="0" anchor="t">
              <a:spAutoFit/>
            </a:bodyPr>
            <a:lstStyle/>
            <a:p>
              <a:pPr marL="0" lvl="0" indent="0" algn="l">
                <a:lnSpc>
                  <a:spcPts val="9600"/>
                </a:lnSpc>
              </a:pPr>
              <a:r>
                <a:rPr lang="en-US" sz="9600" spc="-720">
                  <a:solidFill>
                    <a:srgbClr val="0DAF0A"/>
                  </a:solidFill>
                  <a:latin typeface="Nunito Bold"/>
                  <a:ea typeface="Nunito Bold"/>
                  <a:cs typeface="Nunito Bold"/>
                  <a:sym typeface="Nunito Bold"/>
                </a:rPr>
                <a:t>Your ATRIO Medicare Advantage plan has you covered. </a:t>
              </a:r>
            </a:p>
          </p:txBody>
        </p:sp>
        <p:sp>
          <p:nvSpPr>
            <p:cNvPr id="12" name="TextBox 12"/>
            <p:cNvSpPr txBox="1"/>
            <p:nvPr/>
          </p:nvSpPr>
          <p:spPr>
            <a:xfrm>
              <a:off x="0" y="9299806"/>
              <a:ext cx="10162488" cy="495300"/>
            </a:xfrm>
            <a:prstGeom prst="rect">
              <a:avLst/>
            </a:prstGeom>
          </p:spPr>
          <p:txBody>
            <a:bodyPr lIns="0" tIns="0" rIns="0" bIns="0" rtlCol="0" anchor="t">
              <a:spAutoFit/>
            </a:bodyPr>
            <a:lstStyle/>
            <a:p>
              <a:pPr marL="0" lvl="0" indent="0" algn="l">
                <a:lnSpc>
                  <a:spcPts val="2999"/>
                </a:lnSpc>
              </a:pPr>
              <a:endParaRPr/>
            </a:p>
          </p:txBody>
        </p:sp>
      </p:grpSp>
      <p:sp>
        <p:nvSpPr>
          <p:cNvPr id="13" name="TextBox 13"/>
          <p:cNvSpPr txBox="1"/>
          <p:nvPr/>
        </p:nvSpPr>
        <p:spPr>
          <a:xfrm>
            <a:off x="10781783" y="1385190"/>
            <a:ext cx="5010258" cy="885825"/>
          </a:xfrm>
          <a:prstGeom prst="rect">
            <a:avLst/>
          </a:prstGeom>
        </p:spPr>
        <p:txBody>
          <a:bodyPr lIns="0" tIns="0" rIns="0" bIns="0" rtlCol="0" anchor="t">
            <a:spAutoFit/>
          </a:bodyPr>
          <a:lstStyle/>
          <a:p>
            <a:pPr algn="l">
              <a:lnSpc>
                <a:spcPts val="3599"/>
              </a:lnSpc>
            </a:pPr>
            <a:r>
              <a:rPr lang="en-US" sz="2999" spc="-149">
                <a:solidFill>
                  <a:srgbClr val="0DAF0A"/>
                </a:solidFill>
                <a:latin typeface="Nunito Bold"/>
                <a:ea typeface="Nunito Bold"/>
                <a:cs typeface="Nunito Bold"/>
                <a:sym typeface="Nunito Bold"/>
              </a:rPr>
              <a:t>Part A </a:t>
            </a:r>
          </a:p>
          <a:p>
            <a:pPr algn="l">
              <a:lnSpc>
                <a:spcPts val="3599"/>
              </a:lnSpc>
            </a:pPr>
            <a:r>
              <a:rPr lang="en-US" sz="2999" spc="-149">
                <a:solidFill>
                  <a:srgbClr val="000000"/>
                </a:solidFill>
                <a:latin typeface="Nunito Bold"/>
                <a:ea typeface="Nunito Bold"/>
                <a:cs typeface="Nunito Bold"/>
                <a:sym typeface="Nunito Bold"/>
              </a:rPr>
              <a:t>Hospital care</a:t>
            </a:r>
          </a:p>
        </p:txBody>
      </p:sp>
      <p:sp>
        <p:nvSpPr>
          <p:cNvPr id="14" name="TextBox 14"/>
          <p:cNvSpPr txBox="1"/>
          <p:nvPr/>
        </p:nvSpPr>
        <p:spPr>
          <a:xfrm>
            <a:off x="10781783" y="3713977"/>
            <a:ext cx="5010258" cy="885825"/>
          </a:xfrm>
          <a:prstGeom prst="rect">
            <a:avLst/>
          </a:prstGeom>
        </p:spPr>
        <p:txBody>
          <a:bodyPr lIns="0" tIns="0" rIns="0" bIns="0" rtlCol="0" anchor="t">
            <a:spAutoFit/>
          </a:bodyPr>
          <a:lstStyle/>
          <a:p>
            <a:pPr algn="l">
              <a:lnSpc>
                <a:spcPts val="3599"/>
              </a:lnSpc>
            </a:pPr>
            <a:r>
              <a:rPr lang="en-US" sz="2999" spc="-149">
                <a:solidFill>
                  <a:srgbClr val="0DAF0A"/>
                </a:solidFill>
                <a:latin typeface="Nunito Bold"/>
                <a:ea typeface="Nunito Bold"/>
                <a:cs typeface="Nunito Bold"/>
                <a:sym typeface="Nunito Bold"/>
              </a:rPr>
              <a:t>Part B</a:t>
            </a:r>
          </a:p>
          <a:p>
            <a:pPr algn="l">
              <a:lnSpc>
                <a:spcPts val="3599"/>
              </a:lnSpc>
            </a:pPr>
            <a:r>
              <a:rPr lang="en-US" sz="2999" spc="-149">
                <a:solidFill>
                  <a:srgbClr val="000000"/>
                </a:solidFill>
                <a:latin typeface="Nunito Bold"/>
                <a:ea typeface="Nunito Bold"/>
                <a:cs typeface="Nunito Bold"/>
                <a:sym typeface="Nunito Bold"/>
              </a:rPr>
              <a:t>Doctor visits</a:t>
            </a:r>
          </a:p>
        </p:txBody>
      </p:sp>
      <p:sp>
        <p:nvSpPr>
          <p:cNvPr id="15" name="Freeform 15"/>
          <p:cNvSpPr/>
          <p:nvPr/>
        </p:nvSpPr>
        <p:spPr>
          <a:xfrm>
            <a:off x="397185" y="234060"/>
            <a:ext cx="2728055" cy="1589280"/>
          </a:xfrm>
          <a:custGeom>
            <a:avLst/>
            <a:gdLst/>
            <a:ahLst/>
            <a:cxnLst/>
            <a:rect l="l" t="t" r="r" b="b"/>
            <a:pathLst>
              <a:path w="2728055" h="1589280">
                <a:moveTo>
                  <a:pt x="0" y="0"/>
                </a:moveTo>
                <a:lnTo>
                  <a:pt x="2728055" y="0"/>
                </a:lnTo>
                <a:lnTo>
                  <a:pt x="2728055" y="1589280"/>
                </a:lnTo>
                <a:lnTo>
                  <a:pt x="0" y="1589280"/>
                </a:lnTo>
                <a:lnTo>
                  <a:pt x="0" y="0"/>
                </a:lnTo>
                <a:close/>
              </a:path>
            </a:pathLst>
          </a:custGeom>
          <a:blipFill>
            <a:blip r:embed="rId10"/>
            <a:stretch>
              <a:fillRect/>
            </a:stretch>
          </a:blipFill>
        </p:spPr>
        <p:txBody>
          <a:bodyPr/>
          <a:lstStyle/>
          <a:p>
            <a:endParaRPr lang="en-US"/>
          </a:p>
        </p:txBody>
      </p:sp>
      <p:sp>
        <p:nvSpPr>
          <p:cNvPr id="16" name="TextBox 16"/>
          <p:cNvSpPr txBox="1"/>
          <p:nvPr/>
        </p:nvSpPr>
        <p:spPr>
          <a:xfrm>
            <a:off x="113590" y="9946010"/>
            <a:ext cx="3615555" cy="198119"/>
          </a:xfrm>
          <a:prstGeom prst="rect">
            <a:avLst/>
          </a:prstGeom>
        </p:spPr>
        <p:txBody>
          <a:bodyPr lIns="0" tIns="0" rIns="0" bIns="0" rtlCol="0" anchor="t">
            <a:spAutoFit/>
          </a:bodyPr>
          <a:lstStyle/>
          <a:p>
            <a:pPr algn="ctr">
              <a:lnSpc>
                <a:spcPts val="1680"/>
              </a:lnSpc>
            </a:pPr>
            <a:r>
              <a:rPr lang="en-US" sz="1200">
                <a:solidFill>
                  <a:srgbClr val="24242E"/>
                </a:solidFill>
                <a:latin typeface="Canva Sans"/>
                <a:ea typeface="Canva Sans"/>
                <a:cs typeface="Canva Sans"/>
                <a:sym typeface="Canva Sans"/>
              </a:rPr>
              <a:t>Confidential - Not Intended for Distribution </a:t>
            </a:r>
          </a:p>
        </p:txBody>
      </p:sp>
      <p:sp>
        <p:nvSpPr>
          <p:cNvPr id="17" name="TextBox 17"/>
          <p:cNvSpPr txBox="1"/>
          <p:nvPr/>
        </p:nvSpPr>
        <p:spPr>
          <a:xfrm>
            <a:off x="10781783" y="6076257"/>
            <a:ext cx="5582917" cy="3571875"/>
          </a:xfrm>
          <a:prstGeom prst="rect">
            <a:avLst/>
          </a:prstGeom>
        </p:spPr>
        <p:txBody>
          <a:bodyPr lIns="0" tIns="0" rIns="0" bIns="0" rtlCol="0" anchor="t">
            <a:spAutoFit/>
          </a:bodyPr>
          <a:lstStyle/>
          <a:p>
            <a:pPr algn="l">
              <a:lnSpc>
                <a:spcPts val="3599"/>
              </a:lnSpc>
            </a:pPr>
            <a:r>
              <a:rPr lang="en-US" sz="2999" spc="-149" dirty="0">
                <a:solidFill>
                  <a:srgbClr val="0DAF0A"/>
                </a:solidFill>
                <a:latin typeface="Nunito Bold"/>
                <a:ea typeface="Nunito Bold"/>
                <a:cs typeface="Nunito Bold"/>
                <a:sym typeface="Nunito Bold"/>
              </a:rPr>
              <a:t>Part C</a:t>
            </a:r>
          </a:p>
          <a:p>
            <a:pPr algn="l">
              <a:lnSpc>
                <a:spcPts val="3599"/>
              </a:lnSpc>
            </a:pPr>
            <a:r>
              <a:rPr lang="en-US" sz="2999" spc="-149" dirty="0">
                <a:solidFill>
                  <a:srgbClr val="000000"/>
                </a:solidFill>
                <a:latin typeface="Nunito Bold"/>
                <a:ea typeface="Nunito Bold"/>
                <a:cs typeface="Nunito Bold"/>
                <a:sym typeface="Nunito Bold"/>
              </a:rPr>
              <a:t>Combines Part A (hospital insurance) and Part B (medical insurance) in one plan. </a:t>
            </a:r>
          </a:p>
          <a:p>
            <a:pPr algn="l">
              <a:lnSpc>
                <a:spcPts val="3599"/>
              </a:lnSpc>
            </a:pPr>
            <a:r>
              <a:rPr lang="en-US" sz="2999" spc="-149" dirty="0">
                <a:solidFill>
                  <a:srgbClr val="000000"/>
                </a:solidFill>
                <a:latin typeface="Nunito Bold"/>
                <a:ea typeface="Nunito Bold"/>
                <a:cs typeface="Nunito Bold"/>
                <a:sym typeface="Nunito Bold"/>
              </a:rPr>
              <a:t>Some plans may include Prescription drug coverage and may offer additional benefits not provided by Original Medicare</a:t>
            </a:r>
          </a:p>
        </p:txBody>
      </p:sp>
      <p:sp>
        <p:nvSpPr>
          <p:cNvPr id="18" name="Freeform 18"/>
          <p:cNvSpPr/>
          <p:nvPr/>
        </p:nvSpPr>
        <p:spPr>
          <a:xfrm>
            <a:off x="7993818" y="6304129"/>
            <a:ext cx="1138878" cy="1100441"/>
          </a:xfrm>
          <a:custGeom>
            <a:avLst/>
            <a:gdLst/>
            <a:ahLst/>
            <a:cxnLst/>
            <a:rect l="l" t="t" r="r" b="b"/>
            <a:pathLst>
              <a:path w="1138878" h="1100441">
                <a:moveTo>
                  <a:pt x="0" y="0"/>
                </a:moveTo>
                <a:lnTo>
                  <a:pt x="1138878" y="0"/>
                </a:lnTo>
                <a:lnTo>
                  <a:pt x="1138878" y="1100441"/>
                </a:lnTo>
                <a:lnTo>
                  <a:pt x="0" y="110044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9" name="Freeform 19"/>
          <p:cNvSpPr/>
          <p:nvPr/>
        </p:nvSpPr>
        <p:spPr>
          <a:xfrm>
            <a:off x="9252063" y="6404715"/>
            <a:ext cx="1056423" cy="1100441"/>
          </a:xfrm>
          <a:custGeom>
            <a:avLst/>
            <a:gdLst/>
            <a:ahLst/>
            <a:cxnLst/>
            <a:rect l="l" t="t" r="r" b="b"/>
            <a:pathLst>
              <a:path w="1056423" h="1100441">
                <a:moveTo>
                  <a:pt x="0" y="0"/>
                </a:moveTo>
                <a:lnTo>
                  <a:pt x="1056423" y="0"/>
                </a:lnTo>
                <a:lnTo>
                  <a:pt x="1056423" y="1100441"/>
                </a:lnTo>
                <a:lnTo>
                  <a:pt x="0" y="11004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Freeform 20"/>
          <p:cNvSpPr/>
          <p:nvPr/>
        </p:nvSpPr>
        <p:spPr>
          <a:xfrm>
            <a:off x="9402301" y="7675459"/>
            <a:ext cx="874037" cy="875629"/>
          </a:xfrm>
          <a:custGeom>
            <a:avLst/>
            <a:gdLst/>
            <a:ahLst/>
            <a:cxnLst/>
            <a:rect l="l" t="t" r="r" b="b"/>
            <a:pathLst>
              <a:path w="874037" h="875629">
                <a:moveTo>
                  <a:pt x="0" y="0"/>
                </a:moveTo>
                <a:lnTo>
                  <a:pt x="874037" y="0"/>
                </a:lnTo>
                <a:lnTo>
                  <a:pt x="874037" y="875629"/>
                </a:lnTo>
                <a:lnTo>
                  <a:pt x="0" y="87562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EFE0"/>
        </a:solidFill>
        <a:effectLst/>
      </p:bgPr>
    </p:bg>
    <p:spTree>
      <p:nvGrpSpPr>
        <p:cNvPr id="1" name=""/>
        <p:cNvGrpSpPr/>
        <p:nvPr/>
      </p:nvGrpSpPr>
      <p:grpSpPr>
        <a:xfrm>
          <a:off x="0" y="0"/>
          <a:ext cx="0" cy="0"/>
          <a:chOff x="0" y="0"/>
          <a:chExt cx="0" cy="0"/>
        </a:xfrm>
      </p:grpSpPr>
      <p:grpSp>
        <p:nvGrpSpPr>
          <p:cNvPr id="2" name="Group 2"/>
          <p:cNvGrpSpPr/>
          <p:nvPr/>
        </p:nvGrpSpPr>
        <p:grpSpPr>
          <a:xfrm>
            <a:off x="158664" y="98401"/>
            <a:ext cx="17625391" cy="9913961"/>
            <a:chOff x="0" y="0"/>
            <a:chExt cx="4642078" cy="2611084"/>
          </a:xfrm>
        </p:grpSpPr>
        <p:sp>
          <p:nvSpPr>
            <p:cNvPr id="3" name="Freeform 3"/>
            <p:cNvSpPr/>
            <p:nvPr/>
          </p:nvSpPr>
          <p:spPr>
            <a:xfrm>
              <a:off x="0" y="0"/>
              <a:ext cx="4642078" cy="2611084"/>
            </a:xfrm>
            <a:custGeom>
              <a:avLst/>
              <a:gdLst/>
              <a:ahLst/>
              <a:cxnLst/>
              <a:rect l="l" t="t" r="r" b="b"/>
              <a:pathLst>
                <a:path w="4642078" h="2611084">
                  <a:moveTo>
                    <a:pt x="22402" y="0"/>
                  </a:moveTo>
                  <a:lnTo>
                    <a:pt x="4619677" y="0"/>
                  </a:lnTo>
                  <a:cubicBezTo>
                    <a:pt x="4632049" y="0"/>
                    <a:pt x="4642078" y="10030"/>
                    <a:pt x="4642078" y="22402"/>
                  </a:cubicBezTo>
                  <a:lnTo>
                    <a:pt x="4642078" y="2588683"/>
                  </a:lnTo>
                  <a:cubicBezTo>
                    <a:pt x="4642078" y="2594624"/>
                    <a:pt x="4639718" y="2600322"/>
                    <a:pt x="4635517" y="2604523"/>
                  </a:cubicBezTo>
                  <a:cubicBezTo>
                    <a:pt x="4631316" y="2608724"/>
                    <a:pt x="4625618" y="2611084"/>
                    <a:pt x="4619677" y="2611084"/>
                  </a:cubicBezTo>
                  <a:lnTo>
                    <a:pt x="22402" y="2611084"/>
                  </a:lnTo>
                  <a:cubicBezTo>
                    <a:pt x="10030" y="2611084"/>
                    <a:pt x="0" y="2601055"/>
                    <a:pt x="0" y="2588683"/>
                  </a:cubicBezTo>
                  <a:lnTo>
                    <a:pt x="0" y="22402"/>
                  </a:lnTo>
                  <a:cubicBezTo>
                    <a:pt x="0" y="16460"/>
                    <a:pt x="2360" y="10762"/>
                    <a:pt x="6561" y="6561"/>
                  </a:cubicBezTo>
                  <a:cubicBezTo>
                    <a:pt x="10762" y="2360"/>
                    <a:pt x="16460" y="0"/>
                    <a:pt x="22402" y="0"/>
                  </a:cubicBezTo>
                  <a:close/>
                </a:path>
              </a:pathLst>
            </a:custGeom>
            <a:solidFill>
              <a:srgbClr val="FFFFFF"/>
            </a:solidFill>
            <a:ln w="28575" cap="rnd">
              <a:solidFill>
                <a:srgbClr val="0DAF0A"/>
              </a:solidFill>
              <a:prstDash val="solid"/>
              <a:round/>
            </a:ln>
          </p:spPr>
          <p:txBody>
            <a:bodyPr/>
            <a:lstStyle/>
            <a:p>
              <a:endParaRPr lang="en-US"/>
            </a:p>
          </p:txBody>
        </p:sp>
        <p:sp>
          <p:nvSpPr>
            <p:cNvPr id="4" name="TextBox 4"/>
            <p:cNvSpPr txBox="1"/>
            <p:nvPr/>
          </p:nvSpPr>
          <p:spPr>
            <a:xfrm>
              <a:off x="0" y="-38100"/>
              <a:ext cx="4642078" cy="2649184"/>
            </a:xfrm>
            <a:prstGeom prst="rect">
              <a:avLst/>
            </a:prstGeom>
          </p:spPr>
          <p:txBody>
            <a:bodyPr lIns="50800" tIns="50800" rIns="50800" bIns="50800" rtlCol="0" anchor="ctr"/>
            <a:lstStyle/>
            <a:p>
              <a:pPr algn="ctr">
                <a:lnSpc>
                  <a:spcPts val="2659"/>
                </a:lnSpc>
              </a:pPr>
              <a:endParaRPr/>
            </a:p>
            <a:p>
              <a:pPr algn="ctr">
                <a:lnSpc>
                  <a:spcPts val="2659"/>
                </a:lnSpc>
                <a:spcBef>
                  <a:spcPct val="0"/>
                </a:spcBef>
              </a:pPr>
              <a:endParaRPr/>
            </a:p>
          </p:txBody>
        </p:sp>
      </p:grpSp>
      <p:sp>
        <p:nvSpPr>
          <p:cNvPr id="5" name="Freeform 5"/>
          <p:cNvSpPr/>
          <p:nvPr/>
        </p:nvSpPr>
        <p:spPr>
          <a:xfrm>
            <a:off x="15287934" y="501902"/>
            <a:ext cx="2146576" cy="1250528"/>
          </a:xfrm>
          <a:custGeom>
            <a:avLst/>
            <a:gdLst/>
            <a:ahLst/>
            <a:cxnLst/>
            <a:rect l="l" t="t" r="r" b="b"/>
            <a:pathLst>
              <a:path w="2146576" h="1250528">
                <a:moveTo>
                  <a:pt x="0" y="0"/>
                </a:moveTo>
                <a:lnTo>
                  <a:pt x="2146576" y="0"/>
                </a:lnTo>
                <a:lnTo>
                  <a:pt x="2146576" y="1250529"/>
                </a:lnTo>
                <a:lnTo>
                  <a:pt x="0" y="1250529"/>
                </a:lnTo>
                <a:lnTo>
                  <a:pt x="0" y="0"/>
                </a:lnTo>
                <a:close/>
              </a:path>
            </a:pathLst>
          </a:custGeom>
          <a:blipFill>
            <a:blip r:embed="rId2"/>
            <a:stretch>
              <a:fillRect/>
            </a:stretch>
          </a:blipFill>
        </p:spPr>
        <p:txBody>
          <a:bodyPr/>
          <a:lstStyle/>
          <a:p>
            <a:endParaRPr lang="en-US"/>
          </a:p>
        </p:txBody>
      </p:sp>
      <p:grpSp>
        <p:nvGrpSpPr>
          <p:cNvPr id="6" name="Group 6"/>
          <p:cNvGrpSpPr/>
          <p:nvPr/>
        </p:nvGrpSpPr>
        <p:grpSpPr>
          <a:xfrm>
            <a:off x="2839794" y="2396636"/>
            <a:ext cx="5547340" cy="2834982"/>
            <a:chOff x="0" y="0"/>
            <a:chExt cx="1461028" cy="746662"/>
          </a:xfrm>
        </p:grpSpPr>
        <p:sp>
          <p:nvSpPr>
            <p:cNvPr id="7" name="Freeform 7"/>
            <p:cNvSpPr/>
            <p:nvPr/>
          </p:nvSpPr>
          <p:spPr>
            <a:xfrm>
              <a:off x="0" y="0"/>
              <a:ext cx="1459413" cy="700246"/>
            </a:xfrm>
            <a:custGeom>
              <a:avLst/>
              <a:gdLst/>
              <a:ahLst/>
              <a:cxnLst/>
              <a:rect l="l" t="t" r="r" b="b"/>
              <a:pathLst>
                <a:path w="1459413" h="700246">
                  <a:moveTo>
                    <a:pt x="41915" y="0"/>
                  </a:moveTo>
                  <a:lnTo>
                    <a:pt x="1417498" y="0"/>
                  </a:lnTo>
                  <a:cubicBezTo>
                    <a:pt x="1440647" y="0"/>
                    <a:pt x="1459413" y="18766"/>
                    <a:pt x="1459413" y="41915"/>
                  </a:cubicBezTo>
                  <a:lnTo>
                    <a:pt x="1459413" y="658331"/>
                  </a:lnTo>
                  <a:cubicBezTo>
                    <a:pt x="1459413" y="681480"/>
                    <a:pt x="1440647" y="700246"/>
                    <a:pt x="1417498" y="700246"/>
                  </a:cubicBezTo>
                  <a:lnTo>
                    <a:pt x="41915" y="700246"/>
                  </a:lnTo>
                  <a:cubicBezTo>
                    <a:pt x="18766" y="700246"/>
                    <a:pt x="0" y="681480"/>
                    <a:pt x="0" y="658331"/>
                  </a:cubicBezTo>
                  <a:lnTo>
                    <a:pt x="0" y="41915"/>
                  </a:lnTo>
                  <a:cubicBezTo>
                    <a:pt x="0" y="18766"/>
                    <a:pt x="18766" y="0"/>
                    <a:pt x="41915" y="0"/>
                  </a:cubicBezTo>
                  <a:close/>
                </a:path>
              </a:pathLst>
            </a:custGeom>
            <a:solidFill>
              <a:srgbClr val="FFE397"/>
            </a:solidFill>
            <a:ln w="28575" cap="rnd">
              <a:solidFill>
                <a:srgbClr val="0DAF0A"/>
              </a:solidFill>
              <a:prstDash val="solid"/>
              <a:round/>
            </a:ln>
          </p:spPr>
          <p:txBody>
            <a:bodyPr/>
            <a:lstStyle/>
            <a:p>
              <a:endParaRPr lang="en-US"/>
            </a:p>
          </p:txBody>
        </p:sp>
        <p:sp>
          <p:nvSpPr>
            <p:cNvPr id="8" name="TextBox 8"/>
            <p:cNvSpPr txBox="1"/>
            <p:nvPr/>
          </p:nvSpPr>
          <p:spPr>
            <a:xfrm>
              <a:off x="1615" y="8316"/>
              <a:ext cx="1459413" cy="738346"/>
            </a:xfrm>
            <a:prstGeom prst="rect">
              <a:avLst/>
            </a:prstGeom>
          </p:spPr>
          <p:txBody>
            <a:bodyPr lIns="50800" tIns="50800" rIns="50800" bIns="50800" rtlCol="0" anchor="t"/>
            <a:lstStyle/>
            <a:p>
              <a:pPr marL="431804" lvl="1" indent="-215902" algn="l">
                <a:lnSpc>
                  <a:spcPts val="2800"/>
                </a:lnSpc>
                <a:buFont typeface="Arial"/>
                <a:buChar char="•"/>
              </a:pPr>
              <a:r>
                <a:rPr lang="en-US" sz="2000" dirty="0">
                  <a:solidFill>
                    <a:srgbClr val="231F20"/>
                  </a:solidFill>
                  <a:latin typeface="Nunito"/>
                  <a:ea typeface="Nunito"/>
                  <a:cs typeface="Nunito"/>
                  <a:sym typeface="Nunito"/>
                </a:rPr>
                <a:t>Specific Plan Information</a:t>
              </a:r>
            </a:p>
            <a:p>
              <a:pPr marL="431804" lvl="1" indent="-215902" algn="l">
                <a:lnSpc>
                  <a:spcPts val="2800"/>
                </a:lnSpc>
                <a:buFont typeface="Arial"/>
                <a:buChar char="•"/>
              </a:pPr>
              <a:r>
                <a:rPr lang="en-US" sz="2000" dirty="0">
                  <a:solidFill>
                    <a:srgbClr val="231F20"/>
                  </a:solidFill>
                  <a:latin typeface="Nunito"/>
                  <a:ea typeface="Nunito"/>
                  <a:cs typeface="Nunito"/>
                  <a:sym typeface="Nunito"/>
                </a:rPr>
                <a:t>Quick Start Reference Guide </a:t>
              </a:r>
            </a:p>
            <a:p>
              <a:pPr marL="431804" lvl="1" indent="-215902" algn="l">
                <a:lnSpc>
                  <a:spcPts val="2800"/>
                </a:lnSpc>
                <a:buFont typeface="Arial"/>
                <a:buChar char="•"/>
              </a:pPr>
              <a:r>
                <a:rPr lang="en-US" sz="2000" dirty="0">
                  <a:solidFill>
                    <a:srgbClr val="231F20"/>
                  </a:solidFill>
                  <a:latin typeface="Nunito"/>
                  <a:ea typeface="Nunito"/>
                  <a:cs typeface="Nunito"/>
                  <a:sym typeface="Nunito"/>
                </a:rPr>
                <a:t>Member ID card</a:t>
              </a:r>
            </a:p>
            <a:p>
              <a:pPr marL="431804" lvl="1" indent="-215902" algn="l">
                <a:lnSpc>
                  <a:spcPts val="2800"/>
                </a:lnSpc>
                <a:buFont typeface="Arial"/>
                <a:buChar char="•"/>
              </a:pPr>
              <a:r>
                <a:rPr lang="en-US" sz="2000" dirty="0">
                  <a:solidFill>
                    <a:srgbClr val="231F20"/>
                  </a:solidFill>
                  <a:latin typeface="Nunito"/>
                  <a:ea typeface="Nunito"/>
                  <a:cs typeface="Nunito"/>
                  <a:sym typeface="Nunito"/>
                </a:rPr>
                <a:t>Accessing the member portal </a:t>
              </a:r>
            </a:p>
            <a:p>
              <a:pPr marL="431804" lvl="1" indent="-215902" algn="l">
                <a:lnSpc>
                  <a:spcPts val="2800"/>
                </a:lnSpc>
                <a:buFont typeface="Arial"/>
                <a:buChar char="•"/>
              </a:pPr>
              <a:r>
                <a:rPr lang="en-US" sz="2000" dirty="0">
                  <a:solidFill>
                    <a:srgbClr val="231F20"/>
                  </a:solidFill>
                  <a:latin typeface="Nunito"/>
                  <a:ea typeface="Nunito"/>
                  <a:cs typeface="Nunito"/>
                  <a:sym typeface="Nunito"/>
                </a:rPr>
                <a:t>Extra Benefit Information </a:t>
              </a:r>
            </a:p>
            <a:p>
              <a:pPr marL="431804" lvl="1" indent="-215902" algn="l">
                <a:lnSpc>
                  <a:spcPts val="2800"/>
                </a:lnSpc>
                <a:buFont typeface="Arial"/>
                <a:buChar char="•"/>
              </a:pPr>
              <a:r>
                <a:rPr lang="en-US" sz="2000" dirty="0">
                  <a:solidFill>
                    <a:srgbClr val="231F20"/>
                  </a:solidFill>
                  <a:latin typeface="Nunito"/>
                  <a:ea typeface="Nunito"/>
                  <a:cs typeface="Nunito"/>
                  <a:sym typeface="Nunito"/>
                </a:rPr>
                <a:t>Preventative Services and Assistance Selecting a Primary Care Provider</a:t>
              </a:r>
            </a:p>
          </p:txBody>
        </p:sp>
      </p:grpSp>
      <p:grpSp>
        <p:nvGrpSpPr>
          <p:cNvPr id="9" name="Group 9"/>
          <p:cNvGrpSpPr/>
          <p:nvPr/>
        </p:nvGrpSpPr>
        <p:grpSpPr>
          <a:xfrm>
            <a:off x="2839794" y="6232499"/>
            <a:ext cx="5761504" cy="2450982"/>
            <a:chOff x="0" y="0"/>
            <a:chExt cx="1517433" cy="645526"/>
          </a:xfrm>
        </p:grpSpPr>
        <p:sp>
          <p:nvSpPr>
            <p:cNvPr id="10" name="Freeform 10"/>
            <p:cNvSpPr/>
            <p:nvPr/>
          </p:nvSpPr>
          <p:spPr>
            <a:xfrm>
              <a:off x="0" y="0"/>
              <a:ext cx="1517433" cy="607426"/>
            </a:xfrm>
            <a:custGeom>
              <a:avLst/>
              <a:gdLst/>
              <a:ahLst/>
              <a:cxnLst/>
              <a:rect l="l" t="t" r="r" b="b"/>
              <a:pathLst>
                <a:path w="1517433" h="607426">
                  <a:moveTo>
                    <a:pt x="40312" y="0"/>
                  </a:moveTo>
                  <a:lnTo>
                    <a:pt x="1477121" y="0"/>
                  </a:lnTo>
                  <a:cubicBezTo>
                    <a:pt x="1487812" y="0"/>
                    <a:pt x="1498066" y="4247"/>
                    <a:pt x="1505626" y="11807"/>
                  </a:cubicBezTo>
                  <a:cubicBezTo>
                    <a:pt x="1513186" y="19367"/>
                    <a:pt x="1517433" y="29621"/>
                    <a:pt x="1517433" y="40312"/>
                  </a:cubicBezTo>
                  <a:lnTo>
                    <a:pt x="1517433" y="567114"/>
                  </a:lnTo>
                  <a:cubicBezTo>
                    <a:pt x="1517433" y="589378"/>
                    <a:pt x="1499385" y="607426"/>
                    <a:pt x="1477121" y="607426"/>
                  </a:cubicBezTo>
                  <a:lnTo>
                    <a:pt x="40312" y="607426"/>
                  </a:lnTo>
                  <a:cubicBezTo>
                    <a:pt x="18048" y="607426"/>
                    <a:pt x="0" y="589378"/>
                    <a:pt x="0" y="567114"/>
                  </a:cubicBezTo>
                  <a:lnTo>
                    <a:pt x="0" y="40312"/>
                  </a:lnTo>
                  <a:cubicBezTo>
                    <a:pt x="0" y="18048"/>
                    <a:pt x="18048" y="0"/>
                    <a:pt x="40312" y="0"/>
                  </a:cubicBezTo>
                  <a:close/>
                </a:path>
              </a:pathLst>
            </a:custGeom>
            <a:solidFill>
              <a:srgbClr val="FFE397"/>
            </a:solidFill>
            <a:ln w="28575" cap="rnd">
              <a:solidFill>
                <a:srgbClr val="0DAF0A"/>
              </a:solidFill>
              <a:prstDash val="solid"/>
              <a:round/>
            </a:ln>
          </p:spPr>
          <p:txBody>
            <a:bodyPr/>
            <a:lstStyle/>
            <a:p>
              <a:endParaRPr lang="en-US"/>
            </a:p>
          </p:txBody>
        </p:sp>
        <p:sp>
          <p:nvSpPr>
            <p:cNvPr id="11" name="TextBox 11"/>
            <p:cNvSpPr txBox="1"/>
            <p:nvPr/>
          </p:nvSpPr>
          <p:spPr>
            <a:xfrm>
              <a:off x="0" y="0"/>
              <a:ext cx="1517433" cy="645526"/>
            </a:xfrm>
            <a:prstGeom prst="rect">
              <a:avLst/>
            </a:prstGeom>
          </p:spPr>
          <p:txBody>
            <a:bodyPr lIns="50800" tIns="50800" rIns="50800" bIns="50800" rtlCol="0" anchor="t"/>
            <a:lstStyle/>
            <a:p>
              <a:pPr marL="431804" lvl="1" indent="-215902" algn="l">
                <a:lnSpc>
                  <a:spcPts val="2800"/>
                </a:lnSpc>
                <a:buFont typeface="Arial"/>
                <a:buChar char="•"/>
              </a:pPr>
              <a:r>
                <a:rPr lang="en-US" sz="2000" dirty="0">
                  <a:solidFill>
                    <a:srgbClr val="231F20"/>
                  </a:solidFill>
                  <a:latin typeface="Nunito"/>
                  <a:ea typeface="Nunito"/>
                  <a:cs typeface="Nunito"/>
                  <a:sym typeface="Nunito"/>
                </a:rPr>
                <a:t>Will be shipped separately from Welcome Packet</a:t>
              </a:r>
            </a:p>
            <a:p>
              <a:pPr marL="431804" lvl="1" indent="-215902" algn="l">
                <a:lnSpc>
                  <a:spcPts val="2800"/>
                </a:lnSpc>
                <a:buFont typeface="Arial"/>
                <a:buChar char="•"/>
              </a:pPr>
              <a:r>
                <a:rPr lang="en-US" sz="2000" dirty="0">
                  <a:solidFill>
                    <a:srgbClr val="231F20"/>
                  </a:solidFill>
                  <a:latin typeface="Nunito"/>
                  <a:ea typeface="Nunito"/>
                  <a:cs typeface="Nunito"/>
                  <a:sym typeface="Nunito"/>
                </a:rPr>
                <a:t>Flex Card plan benefits information (dental, fitness, OTC, chiropractic, acupuncture, naturopathy.</a:t>
              </a:r>
            </a:p>
            <a:p>
              <a:pPr marL="431804" lvl="1" indent="-215902" algn="l">
                <a:lnSpc>
                  <a:spcPts val="2800"/>
                </a:lnSpc>
                <a:buFont typeface="Arial"/>
                <a:buChar char="•"/>
              </a:pPr>
              <a:r>
                <a:rPr lang="en-US" sz="2000" dirty="0">
                  <a:solidFill>
                    <a:srgbClr val="231F20"/>
                  </a:solidFill>
                  <a:latin typeface="Nunito"/>
                  <a:ea typeface="Nunito"/>
                  <a:cs typeface="Nunito"/>
                  <a:sym typeface="Nunito"/>
                </a:rPr>
                <a:t>How-to use guide</a:t>
              </a:r>
            </a:p>
          </p:txBody>
        </p:sp>
      </p:grpSp>
      <p:grpSp>
        <p:nvGrpSpPr>
          <p:cNvPr id="12" name="Group 12"/>
          <p:cNvGrpSpPr/>
          <p:nvPr/>
        </p:nvGrpSpPr>
        <p:grpSpPr>
          <a:xfrm>
            <a:off x="9920423" y="2396636"/>
            <a:ext cx="5785462" cy="6331693"/>
            <a:chOff x="-6310" y="0"/>
            <a:chExt cx="1523743" cy="1667606"/>
          </a:xfrm>
        </p:grpSpPr>
        <p:sp>
          <p:nvSpPr>
            <p:cNvPr id="13" name="Freeform 13"/>
            <p:cNvSpPr/>
            <p:nvPr/>
          </p:nvSpPr>
          <p:spPr>
            <a:xfrm>
              <a:off x="0" y="0"/>
              <a:ext cx="1517433" cy="1617694"/>
            </a:xfrm>
            <a:custGeom>
              <a:avLst/>
              <a:gdLst/>
              <a:ahLst/>
              <a:cxnLst/>
              <a:rect l="l" t="t" r="r" b="b"/>
              <a:pathLst>
                <a:path w="1517433" h="1617694">
                  <a:moveTo>
                    <a:pt x="40312" y="0"/>
                  </a:moveTo>
                  <a:lnTo>
                    <a:pt x="1477121" y="0"/>
                  </a:lnTo>
                  <a:cubicBezTo>
                    <a:pt x="1487812" y="0"/>
                    <a:pt x="1498066" y="4247"/>
                    <a:pt x="1505626" y="11807"/>
                  </a:cubicBezTo>
                  <a:cubicBezTo>
                    <a:pt x="1513186" y="19367"/>
                    <a:pt x="1517433" y="29621"/>
                    <a:pt x="1517433" y="40312"/>
                  </a:cubicBezTo>
                  <a:lnTo>
                    <a:pt x="1517433" y="1577382"/>
                  </a:lnTo>
                  <a:cubicBezTo>
                    <a:pt x="1517433" y="1599646"/>
                    <a:pt x="1499385" y="1617694"/>
                    <a:pt x="1477121" y="1617694"/>
                  </a:cubicBezTo>
                  <a:lnTo>
                    <a:pt x="40312" y="1617694"/>
                  </a:lnTo>
                  <a:cubicBezTo>
                    <a:pt x="18048" y="1617694"/>
                    <a:pt x="0" y="1599646"/>
                    <a:pt x="0" y="1577382"/>
                  </a:cubicBezTo>
                  <a:lnTo>
                    <a:pt x="0" y="40312"/>
                  </a:lnTo>
                  <a:cubicBezTo>
                    <a:pt x="0" y="18048"/>
                    <a:pt x="18048" y="0"/>
                    <a:pt x="40312" y="0"/>
                  </a:cubicBezTo>
                  <a:close/>
                </a:path>
              </a:pathLst>
            </a:custGeom>
            <a:solidFill>
              <a:srgbClr val="FFE397"/>
            </a:solidFill>
            <a:ln w="28575" cap="rnd">
              <a:solidFill>
                <a:srgbClr val="0DAF0A"/>
              </a:solidFill>
              <a:prstDash val="solid"/>
              <a:round/>
            </a:ln>
          </p:spPr>
          <p:txBody>
            <a:bodyPr/>
            <a:lstStyle/>
            <a:p>
              <a:endParaRPr lang="en-US"/>
            </a:p>
          </p:txBody>
        </p:sp>
        <p:sp>
          <p:nvSpPr>
            <p:cNvPr id="14" name="TextBox 14"/>
            <p:cNvSpPr txBox="1"/>
            <p:nvPr/>
          </p:nvSpPr>
          <p:spPr>
            <a:xfrm>
              <a:off x="-6310" y="11812"/>
              <a:ext cx="1517433" cy="1655794"/>
            </a:xfrm>
            <a:prstGeom prst="rect">
              <a:avLst/>
            </a:prstGeom>
          </p:spPr>
          <p:txBody>
            <a:bodyPr lIns="50800" tIns="50800" rIns="50800" bIns="50800" rtlCol="0" anchor="t"/>
            <a:lstStyle/>
            <a:p>
              <a:pPr marL="431804" lvl="1" indent="-215902" algn="l">
                <a:lnSpc>
                  <a:spcPts val="2800"/>
                </a:lnSpc>
                <a:buFont typeface="Arial"/>
                <a:buChar char="•"/>
              </a:pPr>
              <a:r>
                <a:rPr lang="en-US" sz="2000" dirty="0">
                  <a:solidFill>
                    <a:srgbClr val="231F20"/>
                  </a:solidFill>
                  <a:latin typeface="Nunito"/>
                  <a:ea typeface="Nunito"/>
                  <a:cs typeface="Nunito"/>
                  <a:sym typeface="Nunito"/>
                </a:rPr>
                <a:t>Visit local office</a:t>
              </a:r>
            </a:p>
            <a:p>
              <a:pPr marL="431804" lvl="1" indent="-215902" algn="l">
                <a:lnSpc>
                  <a:spcPts val="2800"/>
                </a:lnSpc>
                <a:buFont typeface="Arial"/>
                <a:buChar char="•"/>
              </a:pPr>
              <a:r>
                <a:rPr lang="en-US" sz="2000" dirty="0">
                  <a:solidFill>
                    <a:srgbClr val="231F20"/>
                  </a:solidFill>
                  <a:latin typeface="Nunito"/>
                  <a:ea typeface="Nunito"/>
                  <a:cs typeface="Nunito"/>
                  <a:sym typeface="Nunito"/>
                </a:rPr>
                <a:t>Contact Member Services with questions on your Plan Benefits, claims, Lost/Stolen Member ID or Flex Cards, Provider Search, Pharmacy Team Assistance plus more! Open daily, 8:00 a.m. - 8:00 p.m. PST.  1-877-672-8620 (TTY 711) </a:t>
              </a:r>
            </a:p>
            <a:p>
              <a:pPr marL="431804" lvl="1" indent="-215902" algn="l">
                <a:lnSpc>
                  <a:spcPts val="2800"/>
                </a:lnSpc>
                <a:buFont typeface="Arial"/>
                <a:buChar char="•"/>
              </a:pPr>
              <a:r>
                <a:rPr lang="en-US" sz="2000" dirty="0">
                  <a:solidFill>
                    <a:srgbClr val="231F20"/>
                  </a:solidFill>
                  <a:latin typeface="Nunito"/>
                  <a:ea typeface="Nunito"/>
                  <a:cs typeface="Nunito"/>
                  <a:sym typeface="Nunito"/>
                </a:rPr>
                <a:t>Use the Chat function to speak with an ATRIO Member Services Representative, at atriohp.com. Mon-Fri, 8:30am-5:00 p.m. PST.</a:t>
              </a:r>
            </a:p>
            <a:p>
              <a:pPr marL="431804" lvl="1" indent="-215902" algn="l">
                <a:lnSpc>
                  <a:spcPts val="2800"/>
                </a:lnSpc>
                <a:buFont typeface="Arial"/>
                <a:buChar char="•"/>
              </a:pPr>
              <a:r>
                <a:rPr lang="en-US" sz="2000" dirty="0">
                  <a:solidFill>
                    <a:srgbClr val="231F20"/>
                  </a:solidFill>
                  <a:latin typeface="Nunito"/>
                  <a:ea typeface="Nunito"/>
                  <a:cs typeface="Nunito"/>
                  <a:sym typeface="Nunito"/>
                </a:rPr>
                <a:t>Email ATRIO Member Services at CustomerService@atriohp.com</a:t>
              </a:r>
            </a:p>
            <a:p>
              <a:pPr algn="l">
                <a:lnSpc>
                  <a:spcPts val="2800"/>
                </a:lnSpc>
              </a:pPr>
              <a:endParaRPr lang="en-US" sz="2000" dirty="0">
                <a:solidFill>
                  <a:srgbClr val="231F20"/>
                </a:solidFill>
                <a:latin typeface="Nunito"/>
                <a:ea typeface="Nunito"/>
                <a:cs typeface="Nunito"/>
                <a:sym typeface="Nunito"/>
              </a:endParaRPr>
            </a:p>
          </p:txBody>
        </p:sp>
      </p:grpSp>
      <p:sp>
        <p:nvSpPr>
          <p:cNvPr id="15" name="Freeform 15"/>
          <p:cNvSpPr/>
          <p:nvPr/>
        </p:nvSpPr>
        <p:spPr>
          <a:xfrm>
            <a:off x="268739" y="1327521"/>
            <a:ext cx="2409130" cy="3727861"/>
          </a:xfrm>
          <a:custGeom>
            <a:avLst/>
            <a:gdLst/>
            <a:ahLst/>
            <a:cxnLst/>
            <a:rect l="l" t="t" r="r" b="b"/>
            <a:pathLst>
              <a:path w="2409130" h="3727861">
                <a:moveTo>
                  <a:pt x="0" y="0"/>
                </a:moveTo>
                <a:lnTo>
                  <a:pt x="2409130" y="0"/>
                </a:lnTo>
                <a:lnTo>
                  <a:pt x="2409130" y="3727861"/>
                </a:lnTo>
                <a:lnTo>
                  <a:pt x="0" y="3727861"/>
                </a:lnTo>
                <a:lnTo>
                  <a:pt x="0" y="0"/>
                </a:lnTo>
                <a:close/>
              </a:path>
            </a:pathLst>
          </a:custGeom>
          <a:blipFill>
            <a:blip r:embed="rId3"/>
            <a:stretch>
              <a:fillRect/>
            </a:stretch>
          </a:blipFill>
        </p:spPr>
        <p:txBody>
          <a:bodyPr/>
          <a:lstStyle/>
          <a:p>
            <a:endParaRPr lang="en-US"/>
          </a:p>
        </p:txBody>
      </p:sp>
      <p:sp>
        <p:nvSpPr>
          <p:cNvPr id="16" name="TextBox 16"/>
          <p:cNvSpPr txBox="1"/>
          <p:nvPr/>
        </p:nvSpPr>
        <p:spPr>
          <a:xfrm>
            <a:off x="358293" y="333209"/>
            <a:ext cx="10504211" cy="669926"/>
          </a:xfrm>
          <a:prstGeom prst="rect">
            <a:avLst/>
          </a:prstGeom>
        </p:spPr>
        <p:txBody>
          <a:bodyPr lIns="0" tIns="0" rIns="0" bIns="0" rtlCol="0" anchor="t">
            <a:spAutoFit/>
          </a:bodyPr>
          <a:lstStyle/>
          <a:p>
            <a:pPr algn="l">
              <a:lnSpc>
                <a:spcPts val="5000"/>
              </a:lnSpc>
            </a:pPr>
            <a:r>
              <a:rPr lang="en-US" sz="5000" spc="-375">
                <a:solidFill>
                  <a:srgbClr val="0DAF0A"/>
                </a:solidFill>
                <a:latin typeface="Nunito Bold"/>
                <a:ea typeface="Nunito Bold"/>
                <a:cs typeface="Nunito Bold"/>
                <a:sym typeface="Nunito Bold"/>
              </a:rPr>
              <a:t>Member Experience </a:t>
            </a:r>
          </a:p>
        </p:txBody>
      </p:sp>
      <p:sp>
        <p:nvSpPr>
          <p:cNvPr id="17" name="TextBox 17"/>
          <p:cNvSpPr txBox="1"/>
          <p:nvPr/>
        </p:nvSpPr>
        <p:spPr>
          <a:xfrm>
            <a:off x="2839794" y="1638131"/>
            <a:ext cx="5179527" cy="467995"/>
          </a:xfrm>
          <a:prstGeom prst="rect">
            <a:avLst/>
          </a:prstGeom>
        </p:spPr>
        <p:txBody>
          <a:bodyPr lIns="0" tIns="0" rIns="0" bIns="0" rtlCol="0" anchor="t">
            <a:spAutoFit/>
          </a:bodyPr>
          <a:lstStyle/>
          <a:p>
            <a:pPr algn="l">
              <a:lnSpc>
                <a:spcPts val="3679"/>
              </a:lnSpc>
            </a:pPr>
            <a:r>
              <a:rPr lang="en-US" sz="3199" spc="31">
                <a:solidFill>
                  <a:srgbClr val="0DAF0A"/>
                </a:solidFill>
                <a:latin typeface="Nunito Bold"/>
                <a:ea typeface="Nunito Bold"/>
                <a:cs typeface="Nunito Bold"/>
                <a:sym typeface="Nunito Bold"/>
              </a:rPr>
              <a:t>Welcome Packet</a:t>
            </a:r>
          </a:p>
        </p:txBody>
      </p:sp>
      <p:sp>
        <p:nvSpPr>
          <p:cNvPr id="18" name="TextBox 18"/>
          <p:cNvSpPr txBox="1"/>
          <p:nvPr/>
        </p:nvSpPr>
        <p:spPr>
          <a:xfrm>
            <a:off x="9944381" y="1638131"/>
            <a:ext cx="5179527" cy="467995"/>
          </a:xfrm>
          <a:prstGeom prst="rect">
            <a:avLst/>
          </a:prstGeom>
        </p:spPr>
        <p:txBody>
          <a:bodyPr lIns="0" tIns="0" rIns="0" bIns="0" rtlCol="0" anchor="t">
            <a:spAutoFit/>
          </a:bodyPr>
          <a:lstStyle/>
          <a:p>
            <a:pPr algn="l">
              <a:lnSpc>
                <a:spcPts val="3679"/>
              </a:lnSpc>
            </a:pPr>
            <a:r>
              <a:rPr lang="en-US" sz="3199" spc="31">
                <a:solidFill>
                  <a:srgbClr val="0DAF0A"/>
                </a:solidFill>
                <a:latin typeface="Nunito Bold"/>
                <a:ea typeface="Nunito Bold"/>
                <a:cs typeface="Nunito Bold"/>
                <a:sym typeface="Nunito Bold"/>
              </a:rPr>
              <a:t>Local Support</a:t>
            </a:r>
            <a:r>
              <a:rPr lang="en-US" sz="3199" spc="31">
                <a:solidFill>
                  <a:srgbClr val="0DAF0A"/>
                </a:solidFill>
                <a:latin typeface="Nunito"/>
                <a:ea typeface="Nunito"/>
                <a:cs typeface="Nunito"/>
                <a:sym typeface="Nunito"/>
              </a:rPr>
              <a:t> </a:t>
            </a:r>
          </a:p>
        </p:txBody>
      </p:sp>
      <p:sp>
        <p:nvSpPr>
          <p:cNvPr id="19" name="TextBox 19"/>
          <p:cNvSpPr txBox="1"/>
          <p:nvPr/>
        </p:nvSpPr>
        <p:spPr>
          <a:xfrm>
            <a:off x="2839794" y="5584906"/>
            <a:ext cx="5179527" cy="467995"/>
          </a:xfrm>
          <a:prstGeom prst="rect">
            <a:avLst/>
          </a:prstGeom>
        </p:spPr>
        <p:txBody>
          <a:bodyPr lIns="0" tIns="0" rIns="0" bIns="0" rtlCol="0" anchor="t">
            <a:spAutoFit/>
          </a:bodyPr>
          <a:lstStyle/>
          <a:p>
            <a:pPr algn="l">
              <a:lnSpc>
                <a:spcPts val="3679"/>
              </a:lnSpc>
            </a:pPr>
            <a:r>
              <a:rPr lang="en-US" sz="3199" spc="31">
                <a:solidFill>
                  <a:srgbClr val="0DAF0A"/>
                </a:solidFill>
                <a:latin typeface="Nunito Bold"/>
                <a:ea typeface="Nunito Bold"/>
                <a:cs typeface="Nunito Bold"/>
                <a:sym typeface="Nunito Bold"/>
              </a:rPr>
              <a:t>Flex Card</a:t>
            </a:r>
          </a:p>
        </p:txBody>
      </p:sp>
      <p:sp>
        <p:nvSpPr>
          <p:cNvPr id="20" name="TextBox 20"/>
          <p:cNvSpPr txBox="1"/>
          <p:nvPr/>
        </p:nvSpPr>
        <p:spPr>
          <a:xfrm>
            <a:off x="158664" y="10088881"/>
            <a:ext cx="3615555" cy="198119"/>
          </a:xfrm>
          <a:prstGeom prst="rect">
            <a:avLst/>
          </a:prstGeom>
        </p:spPr>
        <p:txBody>
          <a:bodyPr lIns="0" tIns="0" rIns="0" bIns="0" rtlCol="0" anchor="t">
            <a:spAutoFit/>
          </a:bodyPr>
          <a:lstStyle/>
          <a:p>
            <a:pPr algn="ctr">
              <a:lnSpc>
                <a:spcPts val="1680"/>
              </a:lnSpc>
            </a:pPr>
            <a:r>
              <a:rPr lang="en-US" sz="1200">
                <a:solidFill>
                  <a:srgbClr val="24242E"/>
                </a:solidFill>
                <a:latin typeface="Canva Sans"/>
                <a:ea typeface="Canva Sans"/>
                <a:cs typeface="Canva Sans"/>
                <a:sym typeface="Canva Sans"/>
              </a:rPr>
              <a:t>Confidential - Not Intended for Distribution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EFE0"/>
        </a:solidFill>
        <a:effectLst/>
      </p:bgPr>
    </p:bg>
    <p:spTree>
      <p:nvGrpSpPr>
        <p:cNvPr id="1" name=""/>
        <p:cNvGrpSpPr/>
        <p:nvPr/>
      </p:nvGrpSpPr>
      <p:grpSpPr>
        <a:xfrm>
          <a:off x="0" y="0"/>
          <a:ext cx="0" cy="0"/>
          <a:chOff x="0" y="0"/>
          <a:chExt cx="0" cy="0"/>
        </a:xfrm>
      </p:grpSpPr>
      <p:grpSp>
        <p:nvGrpSpPr>
          <p:cNvPr id="2" name="Group 2"/>
          <p:cNvGrpSpPr/>
          <p:nvPr/>
        </p:nvGrpSpPr>
        <p:grpSpPr>
          <a:xfrm>
            <a:off x="611553" y="1028700"/>
            <a:ext cx="17064893" cy="8594880"/>
            <a:chOff x="0" y="0"/>
            <a:chExt cx="4494457" cy="2263672"/>
          </a:xfrm>
        </p:grpSpPr>
        <p:sp>
          <p:nvSpPr>
            <p:cNvPr id="3" name="Freeform 3"/>
            <p:cNvSpPr/>
            <p:nvPr/>
          </p:nvSpPr>
          <p:spPr>
            <a:xfrm>
              <a:off x="0" y="0"/>
              <a:ext cx="4494457" cy="2263672"/>
            </a:xfrm>
            <a:custGeom>
              <a:avLst/>
              <a:gdLst/>
              <a:ahLst/>
              <a:cxnLst/>
              <a:rect l="l" t="t" r="r" b="b"/>
              <a:pathLst>
                <a:path w="4494457" h="2263672">
                  <a:moveTo>
                    <a:pt x="23137" y="0"/>
                  </a:moveTo>
                  <a:lnTo>
                    <a:pt x="4471320" y="0"/>
                  </a:lnTo>
                  <a:cubicBezTo>
                    <a:pt x="4477457" y="0"/>
                    <a:pt x="4483341" y="2438"/>
                    <a:pt x="4487681" y="6777"/>
                  </a:cubicBezTo>
                  <a:cubicBezTo>
                    <a:pt x="4492020" y="11116"/>
                    <a:pt x="4494457" y="17001"/>
                    <a:pt x="4494457" y="23137"/>
                  </a:cubicBezTo>
                  <a:lnTo>
                    <a:pt x="4494457" y="2240535"/>
                  </a:lnTo>
                  <a:cubicBezTo>
                    <a:pt x="4494457" y="2246671"/>
                    <a:pt x="4492020" y="2252556"/>
                    <a:pt x="4487681" y="2256895"/>
                  </a:cubicBezTo>
                  <a:cubicBezTo>
                    <a:pt x="4483341" y="2261234"/>
                    <a:pt x="4477457" y="2263672"/>
                    <a:pt x="4471320" y="2263672"/>
                  </a:cubicBezTo>
                  <a:lnTo>
                    <a:pt x="23137" y="2263672"/>
                  </a:lnTo>
                  <a:cubicBezTo>
                    <a:pt x="17001" y="2263672"/>
                    <a:pt x="11116" y="2261234"/>
                    <a:pt x="6777" y="2256895"/>
                  </a:cubicBezTo>
                  <a:cubicBezTo>
                    <a:pt x="2438" y="2252556"/>
                    <a:pt x="0" y="2246671"/>
                    <a:pt x="0" y="2240535"/>
                  </a:cubicBezTo>
                  <a:lnTo>
                    <a:pt x="0" y="23137"/>
                  </a:lnTo>
                  <a:cubicBezTo>
                    <a:pt x="0" y="17001"/>
                    <a:pt x="2438" y="11116"/>
                    <a:pt x="6777" y="6777"/>
                  </a:cubicBezTo>
                  <a:cubicBezTo>
                    <a:pt x="11116" y="2438"/>
                    <a:pt x="17001" y="0"/>
                    <a:pt x="23137" y="0"/>
                  </a:cubicBezTo>
                  <a:close/>
                </a:path>
              </a:pathLst>
            </a:custGeom>
            <a:solidFill>
              <a:srgbClr val="FFFFFF"/>
            </a:solidFill>
            <a:ln w="28575" cap="rnd">
              <a:solidFill>
                <a:srgbClr val="0DAF0A"/>
              </a:solidFill>
              <a:prstDash val="solid"/>
              <a:round/>
            </a:ln>
          </p:spPr>
          <p:txBody>
            <a:bodyPr/>
            <a:lstStyle/>
            <a:p>
              <a:endParaRPr lang="en-US"/>
            </a:p>
          </p:txBody>
        </p:sp>
        <p:sp>
          <p:nvSpPr>
            <p:cNvPr id="4" name="TextBox 4"/>
            <p:cNvSpPr txBox="1"/>
            <p:nvPr/>
          </p:nvSpPr>
          <p:spPr>
            <a:xfrm>
              <a:off x="0" y="-38100"/>
              <a:ext cx="4494457" cy="2301772"/>
            </a:xfrm>
            <a:prstGeom prst="rect">
              <a:avLst/>
            </a:prstGeom>
          </p:spPr>
          <p:txBody>
            <a:bodyPr lIns="50800" tIns="50800" rIns="50800" bIns="50800" rtlCol="0" anchor="ctr"/>
            <a:lstStyle/>
            <a:p>
              <a:pPr algn="ctr">
                <a:lnSpc>
                  <a:spcPts val="2659"/>
                </a:lnSpc>
              </a:pPr>
              <a:endParaRPr/>
            </a:p>
            <a:p>
              <a:pPr algn="ctr">
                <a:lnSpc>
                  <a:spcPts val="2659"/>
                </a:lnSpc>
                <a:spcBef>
                  <a:spcPct val="0"/>
                </a:spcBef>
              </a:pPr>
              <a:endParaRPr/>
            </a:p>
          </p:txBody>
        </p:sp>
      </p:grpSp>
      <p:sp>
        <p:nvSpPr>
          <p:cNvPr id="5" name="Freeform 5"/>
          <p:cNvSpPr/>
          <p:nvPr/>
        </p:nvSpPr>
        <p:spPr>
          <a:xfrm>
            <a:off x="14622587" y="1299204"/>
            <a:ext cx="2636713" cy="1536067"/>
          </a:xfrm>
          <a:custGeom>
            <a:avLst/>
            <a:gdLst/>
            <a:ahLst/>
            <a:cxnLst/>
            <a:rect l="l" t="t" r="r" b="b"/>
            <a:pathLst>
              <a:path w="2636713" h="1536067">
                <a:moveTo>
                  <a:pt x="0" y="0"/>
                </a:moveTo>
                <a:lnTo>
                  <a:pt x="2636713" y="0"/>
                </a:lnTo>
                <a:lnTo>
                  <a:pt x="2636713" y="1536067"/>
                </a:lnTo>
                <a:lnTo>
                  <a:pt x="0" y="1536067"/>
                </a:lnTo>
                <a:lnTo>
                  <a:pt x="0" y="0"/>
                </a:lnTo>
                <a:close/>
              </a:path>
            </a:pathLst>
          </a:custGeom>
          <a:blipFill>
            <a:blip r:embed="rId2"/>
            <a:stretch>
              <a:fillRect/>
            </a:stretch>
          </a:blipFill>
        </p:spPr>
        <p:txBody>
          <a:bodyPr/>
          <a:lstStyle/>
          <a:p>
            <a:endParaRPr lang="en-US"/>
          </a:p>
        </p:txBody>
      </p:sp>
      <p:sp>
        <p:nvSpPr>
          <p:cNvPr id="6" name="TextBox 6"/>
          <p:cNvSpPr txBox="1"/>
          <p:nvPr/>
        </p:nvSpPr>
        <p:spPr>
          <a:xfrm>
            <a:off x="3021142" y="5966932"/>
            <a:ext cx="7937396" cy="2877647"/>
          </a:xfrm>
          <a:prstGeom prst="rect">
            <a:avLst/>
          </a:prstGeom>
        </p:spPr>
        <p:txBody>
          <a:bodyPr lIns="0" tIns="0" rIns="0" bIns="0" rtlCol="0" anchor="t">
            <a:spAutoFit/>
          </a:bodyPr>
          <a:lstStyle/>
          <a:p>
            <a:pPr algn="l">
              <a:lnSpc>
                <a:spcPts val="3219"/>
              </a:lnSpc>
            </a:pPr>
            <a:r>
              <a:rPr lang="en-US" sz="2799" spc="27" dirty="0">
                <a:solidFill>
                  <a:srgbClr val="0DAF0A"/>
                </a:solidFill>
                <a:latin typeface="Nunito Semi-Bold"/>
                <a:ea typeface="Nunito Semi-Bold"/>
                <a:cs typeface="Nunito Semi-Bold"/>
                <a:sym typeface="Nunito Semi-Bold"/>
              </a:rPr>
              <a:t>Flex Card Visa Debit Card (no pin)</a:t>
            </a:r>
          </a:p>
          <a:p>
            <a:pPr algn="l">
              <a:lnSpc>
                <a:spcPts val="3219"/>
              </a:lnSpc>
            </a:pPr>
            <a:r>
              <a:rPr lang="en-US" sz="2799" spc="27" dirty="0">
                <a:solidFill>
                  <a:srgbClr val="000000"/>
                </a:solidFill>
                <a:latin typeface="Nunito Semi-Bold"/>
                <a:ea typeface="Nunito Semi-Bold"/>
                <a:cs typeface="Nunito Semi-Bold"/>
                <a:sym typeface="Nunito Semi-Bold"/>
              </a:rPr>
              <a:t>Y</a:t>
            </a:r>
            <a:r>
              <a:rPr lang="en-US" sz="2799" spc="27" dirty="0">
                <a:solidFill>
                  <a:srgbClr val="000000"/>
                </a:solidFill>
                <a:latin typeface="Nunito Bold"/>
                <a:ea typeface="Nunito Bold"/>
                <a:cs typeface="Nunito Bold"/>
                <a:sym typeface="Nunito Bold"/>
              </a:rPr>
              <a:t>our ATRIO Flex Card will be pre-loaded with allowances for dental, fitness, OTC and routine chiropractic/acupuncture/naturopathy services. </a:t>
            </a:r>
          </a:p>
          <a:p>
            <a:pPr algn="l">
              <a:lnSpc>
                <a:spcPts val="3219"/>
              </a:lnSpc>
            </a:pPr>
            <a:endParaRPr lang="en-US" sz="2799" spc="27" dirty="0">
              <a:solidFill>
                <a:srgbClr val="000000"/>
              </a:solidFill>
              <a:latin typeface="Nunito Bold"/>
              <a:ea typeface="Nunito Bold"/>
              <a:cs typeface="Nunito Bold"/>
              <a:sym typeface="Nunito Bold"/>
            </a:endParaRPr>
          </a:p>
          <a:p>
            <a:pPr algn="l">
              <a:lnSpc>
                <a:spcPts val="3219"/>
              </a:lnSpc>
            </a:pPr>
            <a:endParaRPr lang="en-US" sz="2799" spc="27" dirty="0">
              <a:solidFill>
                <a:srgbClr val="000000"/>
              </a:solidFill>
              <a:latin typeface="Nunito Bold"/>
              <a:ea typeface="Nunito Bold"/>
              <a:cs typeface="Nunito Bold"/>
              <a:sym typeface="Nunito Bold"/>
            </a:endParaRPr>
          </a:p>
        </p:txBody>
      </p:sp>
      <p:sp>
        <p:nvSpPr>
          <p:cNvPr id="7" name="Freeform 7"/>
          <p:cNvSpPr/>
          <p:nvPr/>
        </p:nvSpPr>
        <p:spPr>
          <a:xfrm>
            <a:off x="10183434" y="5033615"/>
            <a:ext cx="5757509" cy="4665715"/>
          </a:xfrm>
          <a:custGeom>
            <a:avLst/>
            <a:gdLst/>
            <a:ahLst/>
            <a:cxnLst/>
            <a:rect l="l" t="t" r="r" b="b"/>
            <a:pathLst>
              <a:path w="5757509" h="4665715">
                <a:moveTo>
                  <a:pt x="0" y="0"/>
                </a:moveTo>
                <a:lnTo>
                  <a:pt x="5757509" y="0"/>
                </a:lnTo>
                <a:lnTo>
                  <a:pt x="5757509" y="4665715"/>
                </a:lnTo>
                <a:lnTo>
                  <a:pt x="0" y="4665715"/>
                </a:lnTo>
                <a:lnTo>
                  <a:pt x="0" y="0"/>
                </a:lnTo>
                <a:close/>
              </a:path>
            </a:pathLst>
          </a:custGeom>
          <a:blipFill>
            <a:blip r:embed="rId3"/>
            <a:stretch>
              <a:fillRect/>
            </a:stretch>
          </a:blipFill>
        </p:spPr>
        <p:txBody>
          <a:bodyPr/>
          <a:lstStyle/>
          <a:p>
            <a:endParaRPr lang="en-US"/>
          </a:p>
        </p:txBody>
      </p:sp>
      <p:sp>
        <p:nvSpPr>
          <p:cNvPr id="8" name="Freeform 8"/>
          <p:cNvSpPr/>
          <p:nvPr/>
        </p:nvSpPr>
        <p:spPr>
          <a:xfrm rot="-792198">
            <a:off x="3788004" y="2746264"/>
            <a:ext cx="3873554" cy="2470838"/>
          </a:xfrm>
          <a:custGeom>
            <a:avLst/>
            <a:gdLst/>
            <a:ahLst/>
            <a:cxnLst/>
            <a:rect l="l" t="t" r="r" b="b"/>
            <a:pathLst>
              <a:path w="3873554" h="2470838">
                <a:moveTo>
                  <a:pt x="0" y="0"/>
                </a:moveTo>
                <a:lnTo>
                  <a:pt x="3873554" y="0"/>
                </a:lnTo>
                <a:lnTo>
                  <a:pt x="3873554" y="2470838"/>
                </a:lnTo>
                <a:lnTo>
                  <a:pt x="0" y="2470838"/>
                </a:lnTo>
                <a:lnTo>
                  <a:pt x="0" y="0"/>
                </a:lnTo>
                <a:close/>
              </a:path>
            </a:pathLst>
          </a:custGeom>
          <a:blipFill>
            <a:blip r:embed="rId4"/>
            <a:stretch>
              <a:fillRect/>
            </a:stretch>
          </a:blipFill>
        </p:spPr>
        <p:txBody>
          <a:bodyPr/>
          <a:lstStyle/>
          <a:p>
            <a:endParaRPr lang="en-US"/>
          </a:p>
        </p:txBody>
      </p:sp>
      <p:sp>
        <p:nvSpPr>
          <p:cNvPr id="9" name="TextBox 9"/>
          <p:cNvSpPr txBox="1"/>
          <p:nvPr/>
        </p:nvSpPr>
        <p:spPr>
          <a:xfrm>
            <a:off x="1028700" y="1465631"/>
            <a:ext cx="7402647" cy="736600"/>
          </a:xfrm>
          <a:prstGeom prst="rect">
            <a:avLst/>
          </a:prstGeom>
        </p:spPr>
        <p:txBody>
          <a:bodyPr lIns="0" tIns="0" rIns="0" bIns="0" rtlCol="0" anchor="t">
            <a:spAutoFit/>
          </a:bodyPr>
          <a:lstStyle/>
          <a:p>
            <a:pPr algn="l">
              <a:lnSpc>
                <a:spcPts val="5750"/>
              </a:lnSpc>
            </a:pPr>
            <a:r>
              <a:rPr lang="en-US" sz="5000" spc="50">
                <a:solidFill>
                  <a:srgbClr val="0DAF0A"/>
                </a:solidFill>
                <a:latin typeface="Nunito Ultra-Bold"/>
                <a:ea typeface="Nunito Ultra-Bold"/>
                <a:cs typeface="Nunito Ultra-Bold"/>
                <a:sym typeface="Nunito Ultra-Bold"/>
              </a:rPr>
              <a:t>Member Experience</a:t>
            </a:r>
          </a:p>
        </p:txBody>
      </p:sp>
      <p:sp>
        <p:nvSpPr>
          <p:cNvPr id="10" name="TextBox 10"/>
          <p:cNvSpPr txBox="1"/>
          <p:nvPr/>
        </p:nvSpPr>
        <p:spPr>
          <a:xfrm>
            <a:off x="8152802" y="2744121"/>
            <a:ext cx="7402647" cy="2408555"/>
          </a:xfrm>
          <a:prstGeom prst="rect">
            <a:avLst/>
          </a:prstGeom>
        </p:spPr>
        <p:txBody>
          <a:bodyPr lIns="0" tIns="0" rIns="0" bIns="0" rtlCol="0" anchor="t">
            <a:spAutoFit/>
          </a:bodyPr>
          <a:lstStyle/>
          <a:p>
            <a:pPr algn="l">
              <a:lnSpc>
                <a:spcPts val="3219"/>
              </a:lnSpc>
            </a:pPr>
            <a:r>
              <a:rPr lang="en-US" sz="2799" spc="27">
                <a:solidFill>
                  <a:srgbClr val="0DAF0A"/>
                </a:solidFill>
                <a:latin typeface="Nunito Semi-Bold"/>
                <a:ea typeface="Nunito Semi-Bold"/>
                <a:cs typeface="Nunito Semi-Bold"/>
                <a:sym typeface="Nunito Semi-Bold"/>
              </a:rPr>
              <a:t>Member ID Card </a:t>
            </a:r>
          </a:p>
          <a:p>
            <a:pPr algn="l">
              <a:lnSpc>
                <a:spcPts val="3219"/>
              </a:lnSpc>
            </a:pPr>
            <a:r>
              <a:rPr lang="en-US" sz="2799" spc="27">
                <a:solidFill>
                  <a:srgbClr val="000000"/>
                </a:solidFill>
                <a:latin typeface="Nunito Semi-Bold"/>
                <a:ea typeface="Nunito Semi-Bold"/>
                <a:cs typeface="Nunito Semi-Bold"/>
                <a:sym typeface="Nunito Semi-Bold"/>
              </a:rPr>
              <a:t>This card will contain all your member information, including important numbers (i.e., Member Services contact information). Use this card for your doctors, hospitals, hearing, vision, and pharmacy visits. </a:t>
            </a:r>
          </a:p>
        </p:txBody>
      </p:sp>
      <p:sp>
        <p:nvSpPr>
          <p:cNvPr id="11" name="TextBox 11"/>
          <p:cNvSpPr txBox="1"/>
          <p:nvPr/>
        </p:nvSpPr>
        <p:spPr>
          <a:xfrm>
            <a:off x="3667171" y="8200380"/>
            <a:ext cx="6816166" cy="356235"/>
          </a:xfrm>
          <a:prstGeom prst="rect">
            <a:avLst/>
          </a:prstGeom>
        </p:spPr>
        <p:txBody>
          <a:bodyPr lIns="0" tIns="0" rIns="0" bIns="0" rtlCol="0" anchor="t">
            <a:spAutoFit/>
          </a:bodyPr>
          <a:lstStyle/>
          <a:p>
            <a:pPr algn="l">
              <a:lnSpc>
                <a:spcPts val="2939"/>
              </a:lnSpc>
              <a:spcBef>
                <a:spcPct val="0"/>
              </a:spcBef>
            </a:pPr>
            <a:r>
              <a:rPr lang="en-US" sz="2099" spc="-104">
                <a:solidFill>
                  <a:srgbClr val="FF3131"/>
                </a:solidFill>
                <a:latin typeface="Nunito Bold"/>
                <a:ea typeface="Nunito Bold"/>
                <a:cs typeface="Nunito Bold"/>
                <a:sym typeface="Nunito Bold"/>
              </a:rPr>
              <a:t>*Allowances and benefit periods vary by plan.</a:t>
            </a:r>
          </a:p>
        </p:txBody>
      </p:sp>
      <p:sp>
        <p:nvSpPr>
          <p:cNvPr id="12" name="TextBox 12"/>
          <p:cNvSpPr txBox="1"/>
          <p:nvPr/>
        </p:nvSpPr>
        <p:spPr>
          <a:xfrm>
            <a:off x="113590" y="9946010"/>
            <a:ext cx="3615555" cy="198119"/>
          </a:xfrm>
          <a:prstGeom prst="rect">
            <a:avLst/>
          </a:prstGeom>
        </p:spPr>
        <p:txBody>
          <a:bodyPr lIns="0" tIns="0" rIns="0" bIns="0" rtlCol="0" anchor="t">
            <a:spAutoFit/>
          </a:bodyPr>
          <a:lstStyle/>
          <a:p>
            <a:pPr algn="ctr">
              <a:lnSpc>
                <a:spcPts val="1680"/>
              </a:lnSpc>
            </a:pPr>
            <a:r>
              <a:rPr lang="en-US" sz="1200">
                <a:solidFill>
                  <a:srgbClr val="24242E"/>
                </a:solidFill>
                <a:latin typeface="Canva Sans"/>
                <a:ea typeface="Canva Sans"/>
                <a:cs typeface="Canva Sans"/>
                <a:sym typeface="Canva Sans"/>
              </a:rPr>
              <a:t>Confidential - Not Intended for Distribution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0BE1A"/>
        </a:solidFill>
        <a:effectLst/>
      </p:bgPr>
    </p:bg>
    <p:spTree>
      <p:nvGrpSpPr>
        <p:cNvPr id="1" name=""/>
        <p:cNvGrpSpPr/>
        <p:nvPr/>
      </p:nvGrpSpPr>
      <p:grpSpPr>
        <a:xfrm>
          <a:off x="0" y="0"/>
          <a:ext cx="0" cy="0"/>
          <a:chOff x="0" y="0"/>
          <a:chExt cx="0" cy="0"/>
        </a:xfrm>
      </p:grpSpPr>
      <p:grpSp>
        <p:nvGrpSpPr>
          <p:cNvPr id="2" name="Group 2"/>
          <p:cNvGrpSpPr/>
          <p:nvPr/>
        </p:nvGrpSpPr>
        <p:grpSpPr>
          <a:xfrm>
            <a:off x="396859" y="485775"/>
            <a:ext cx="17567714" cy="9447979"/>
            <a:chOff x="0" y="0"/>
            <a:chExt cx="4626888" cy="2488357"/>
          </a:xfrm>
        </p:grpSpPr>
        <p:sp>
          <p:nvSpPr>
            <p:cNvPr id="3" name="Freeform 3"/>
            <p:cNvSpPr/>
            <p:nvPr/>
          </p:nvSpPr>
          <p:spPr>
            <a:xfrm>
              <a:off x="0" y="0"/>
              <a:ext cx="4626888" cy="2488357"/>
            </a:xfrm>
            <a:custGeom>
              <a:avLst/>
              <a:gdLst/>
              <a:ahLst/>
              <a:cxnLst/>
              <a:rect l="l" t="t" r="r" b="b"/>
              <a:pathLst>
                <a:path w="4626888" h="2488357">
                  <a:moveTo>
                    <a:pt x="8814" y="0"/>
                  </a:moveTo>
                  <a:lnTo>
                    <a:pt x="4618074" y="0"/>
                  </a:lnTo>
                  <a:cubicBezTo>
                    <a:pt x="4620411" y="0"/>
                    <a:pt x="4622653" y="929"/>
                    <a:pt x="4624306" y="2582"/>
                  </a:cubicBezTo>
                  <a:cubicBezTo>
                    <a:pt x="4625959" y="4234"/>
                    <a:pt x="4626888" y="6476"/>
                    <a:pt x="4626888" y="8814"/>
                  </a:cubicBezTo>
                  <a:lnTo>
                    <a:pt x="4626888" y="2479543"/>
                  </a:lnTo>
                  <a:cubicBezTo>
                    <a:pt x="4626888" y="2484411"/>
                    <a:pt x="4622942" y="2488357"/>
                    <a:pt x="4618074" y="2488357"/>
                  </a:cubicBezTo>
                  <a:lnTo>
                    <a:pt x="8814" y="2488357"/>
                  </a:lnTo>
                  <a:cubicBezTo>
                    <a:pt x="6476" y="2488357"/>
                    <a:pt x="4234" y="2487428"/>
                    <a:pt x="2582" y="2485775"/>
                  </a:cubicBezTo>
                  <a:cubicBezTo>
                    <a:pt x="929" y="2484122"/>
                    <a:pt x="0" y="2481880"/>
                    <a:pt x="0" y="2479543"/>
                  </a:cubicBezTo>
                  <a:lnTo>
                    <a:pt x="0" y="8814"/>
                  </a:lnTo>
                  <a:cubicBezTo>
                    <a:pt x="0" y="6476"/>
                    <a:pt x="929" y="4234"/>
                    <a:pt x="2582" y="2582"/>
                  </a:cubicBezTo>
                  <a:cubicBezTo>
                    <a:pt x="4234" y="929"/>
                    <a:pt x="6476" y="0"/>
                    <a:pt x="8814" y="0"/>
                  </a:cubicBezTo>
                  <a:close/>
                </a:path>
              </a:pathLst>
            </a:custGeom>
            <a:solidFill>
              <a:srgbClr val="FAEFE0"/>
            </a:solidFill>
          </p:spPr>
          <p:txBody>
            <a:bodyPr/>
            <a:lstStyle/>
            <a:p>
              <a:endParaRPr lang="en-US"/>
            </a:p>
          </p:txBody>
        </p:sp>
        <p:sp>
          <p:nvSpPr>
            <p:cNvPr id="4" name="TextBox 4"/>
            <p:cNvSpPr txBox="1"/>
            <p:nvPr/>
          </p:nvSpPr>
          <p:spPr>
            <a:xfrm>
              <a:off x="0" y="-47625"/>
              <a:ext cx="4626888" cy="2535982"/>
            </a:xfrm>
            <a:prstGeom prst="rect">
              <a:avLst/>
            </a:prstGeom>
          </p:spPr>
          <p:txBody>
            <a:bodyPr lIns="50800" tIns="50800" rIns="50800" bIns="50800" rtlCol="0" anchor="ctr"/>
            <a:lstStyle/>
            <a:p>
              <a:pPr algn="ctr">
                <a:lnSpc>
                  <a:spcPts val="3499"/>
                </a:lnSpc>
              </a:pPr>
              <a:endParaRPr/>
            </a:p>
            <a:p>
              <a:pPr algn="ctr">
                <a:lnSpc>
                  <a:spcPts val="3499"/>
                </a:lnSpc>
              </a:pPr>
              <a:endParaRPr/>
            </a:p>
          </p:txBody>
        </p:sp>
      </p:grpSp>
      <p:sp>
        <p:nvSpPr>
          <p:cNvPr id="5" name="AutoShape 5"/>
          <p:cNvSpPr/>
          <p:nvPr/>
        </p:nvSpPr>
        <p:spPr>
          <a:xfrm>
            <a:off x="-5" y="8629601"/>
            <a:ext cx="18288000" cy="9525"/>
          </a:xfrm>
          <a:prstGeom prst="line">
            <a:avLst/>
          </a:prstGeom>
          <a:ln w="9525" cap="flat">
            <a:solidFill>
              <a:srgbClr val="282A29">
                <a:alpha val="49804"/>
              </a:srgbClr>
            </a:solidFill>
            <a:prstDash val="solid"/>
            <a:headEnd type="none" w="sm" len="sm"/>
            <a:tailEnd type="none" w="sm" len="sm"/>
          </a:ln>
        </p:spPr>
        <p:txBody>
          <a:bodyPr/>
          <a:lstStyle/>
          <a:p>
            <a:endParaRPr lang="en-US"/>
          </a:p>
        </p:txBody>
      </p:sp>
      <p:sp>
        <p:nvSpPr>
          <p:cNvPr id="6" name="TextBox 6"/>
          <p:cNvSpPr txBox="1"/>
          <p:nvPr/>
        </p:nvSpPr>
        <p:spPr>
          <a:xfrm>
            <a:off x="1028700" y="3155735"/>
            <a:ext cx="16230600" cy="1600200"/>
          </a:xfrm>
          <a:prstGeom prst="rect">
            <a:avLst/>
          </a:prstGeom>
        </p:spPr>
        <p:txBody>
          <a:bodyPr lIns="0" tIns="0" rIns="0" bIns="0" rtlCol="0" anchor="t">
            <a:spAutoFit/>
          </a:bodyPr>
          <a:lstStyle/>
          <a:p>
            <a:pPr algn="ctr">
              <a:lnSpc>
                <a:spcPts val="12000"/>
              </a:lnSpc>
            </a:pPr>
            <a:r>
              <a:rPr lang="en-US" sz="12000" spc="-900">
                <a:solidFill>
                  <a:srgbClr val="0DAF0A"/>
                </a:solidFill>
                <a:latin typeface="Nunito Bold"/>
                <a:ea typeface="Nunito Bold"/>
                <a:cs typeface="Nunito Bold"/>
                <a:sym typeface="Nunito Bold"/>
              </a:rPr>
              <a:t>Your 2025 Benefits</a:t>
            </a:r>
          </a:p>
        </p:txBody>
      </p:sp>
      <p:sp>
        <p:nvSpPr>
          <p:cNvPr id="7" name="Freeform 7"/>
          <p:cNvSpPr/>
          <p:nvPr/>
        </p:nvSpPr>
        <p:spPr>
          <a:xfrm>
            <a:off x="14622587" y="1299204"/>
            <a:ext cx="2636713" cy="1536067"/>
          </a:xfrm>
          <a:custGeom>
            <a:avLst/>
            <a:gdLst/>
            <a:ahLst/>
            <a:cxnLst/>
            <a:rect l="l" t="t" r="r" b="b"/>
            <a:pathLst>
              <a:path w="2636713" h="1536067">
                <a:moveTo>
                  <a:pt x="0" y="0"/>
                </a:moveTo>
                <a:lnTo>
                  <a:pt x="2636713" y="0"/>
                </a:lnTo>
                <a:lnTo>
                  <a:pt x="2636713" y="1536067"/>
                </a:lnTo>
                <a:lnTo>
                  <a:pt x="0" y="1536067"/>
                </a:lnTo>
                <a:lnTo>
                  <a:pt x="0" y="0"/>
                </a:lnTo>
                <a:close/>
              </a:path>
            </a:pathLst>
          </a:custGeom>
          <a:blipFill>
            <a:blip r:embed="rId2"/>
            <a:stretch>
              <a:fillRect/>
            </a:stretch>
          </a:blipFill>
        </p:spPr>
        <p:txBody>
          <a:bodyPr/>
          <a:lstStyle/>
          <a:p>
            <a:endParaRPr lang="en-US"/>
          </a:p>
        </p:txBody>
      </p:sp>
      <p:sp>
        <p:nvSpPr>
          <p:cNvPr id="8" name="TextBox 8"/>
          <p:cNvSpPr txBox="1"/>
          <p:nvPr/>
        </p:nvSpPr>
        <p:spPr>
          <a:xfrm>
            <a:off x="597611" y="9600281"/>
            <a:ext cx="3615555" cy="198119"/>
          </a:xfrm>
          <a:prstGeom prst="rect">
            <a:avLst/>
          </a:prstGeom>
        </p:spPr>
        <p:txBody>
          <a:bodyPr lIns="0" tIns="0" rIns="0" bIns="0" rtlCol="0" anchor="t">
            <a:spAutoFit/>
          </a:bodyPr>
          <a:lstStyle/>
          <a:p>
            <a:pPr algn="ctr">
              <a:lnSpc>
                <a:spcPts val="1680"/>
              </a:lnSpc>
            </a:pPr>
            <a:r>
              <a:rPr lang="en-US" sz="1200">
                <a:solidFill>
                  <a:srgbClr val="24242E"/>
                </a:solidFill>
                <a:latin typeface="Canva Sans"/>
                <a:ea typeface="Canva Sans"/>
                <a:cs typeface="Canva Sans"/>
                <a:sym typeface="Canva Sans"/>
              </a:rPr>
              <a:t>Confidential - Not Intended for Distribution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0BE1A"/>
        </a:solidFill>
        <a:effectLst/>
      </p:bgPr>
    </p:bg>
    <p:spTree>
      <p:nvGrpSpPr>
        <p:cNvPr id="1" name=""/>
        <p:cNvGrpSpPr/>
        <p:nvPr/>
      </p:nvGrpSpPr>
      <p:grpSpPr>
        <a:xfrm>
          <a:off x="0" y="0"/>
          <a:ext cx="0" cy="0"/>
          <a:chOff x="0" y="0"/>
          <a:chExt cx="0" cy="0"/>
        </a:xfrm>
      </p:grpSpPr>
      <p:grpSp>
        <p:nvGrpSpPr>
          <p:cNvPr id="2" name="Group 2"/>
          <p:cNvGrpSpPr/>
          <p:nvPr/>
        </p:nvGrpSpPr>
        <p:grpSpPr>
          <a:xfrm>
            <a:off x="396859" y="485775"/>
            <a:ext cx="17567714" cy="9682109"/>
            <a:chOff x="0" y="0"/>
            <a:chExt cx="4626888" cy="2550021"/>
          </a:xfrm>
        </p:grpSpPr>
        <p:sp>
          <p:nvSpPr>
            <p:cNvPr id="3" name="Freeform 3"/>
            <p:cNvSpPr/>
            <p:nvPr/>
          </p:nvSpPr>
          <p:spPr>
            <a:xfrm>
              <a:off x="0" y="0"/>
              <a:ext cx="4626888" cy="2550021"/>
            </a:xfrm>
            <a:custGeom>
              <a:avLst/>
              <a:gdLst/>
              <a:ahLst/>
              <a:cxnLst/>
              <a:rect l="l" t="t" r="r" b="b"/>
              <a:pathLst>
                <a:path w="4626888" h="2550021">
                  <a:moveTo>
                    <a:pt x="8814" y="0"/>
                  </a:moveTo>
                  <a:lnTo>
                    <a:pt x="4618074" y="0"/>
                  </a:lnTo>
                  <a:cubicBezTo>
                    <a:pt x="4620411" y="0"/>
                    <a:pt x="4622653" y="929"/>
                    <a:pt x="4624306" y="2582"/>
                  </a:cubicBezTo>
                  <a:cubicBezTo>
                    <a:pt x="4625959" y="4234"/>
                    <a:pt x="4626888" y="6476"/>
                    <a:pt x="4626888" y="8814"/>
                  </a:cubicBezTo>
                  <a:lnTo>
                    <a:pt x="4626888" y="2541207"/>
                  </a:lnTo>
                  <a:cubicBezTo>
                    <a:pt x="4626888" y="2546074"/>
                    <a:pt x="4622942" y="2550021"/>
                    <a:pt x="4618074" y="2550021"/>
                  </a:cubicBezTo>
                  <a:lnTo>
                    <a:pt x="8814" y="2550021"/>
                  </a:lnTo>
                  <a:cubicBezTo>
                    <a:pt x="6476" y="2550021"/>
                    <a:pt x="4234" y="2549092"/>
                    <a:pt x="2582" y="2547439"/>
                  </a:cubicBezTo>
                  <a:cubicBezTo>
                    <a:pt x="929" y="2545786"/>
                    <a:pt x="0" y="2543544"/>
                    <a:pt x="0" y="2541207"/>
                  </a:cubicBezTo>
                  <a:lnTo>
                    <a:pt x="0" y="8814"/>
                  </a:lnTo>
                  <a:cubicBezTo>
                    <a:pt x="0" y="6476"/>
                    <a:pt x="929" y="4234"/>
                    <a:pt x="2582" y="2582"/>
                  </a:cubicBezTo>
                  <a:cubicBezTo>
                    <a:pt x="4234" y="929"/>
                    <a:pt x="6476" y="0"/>
                    <a:pt x="8814" y="0"/>
                  </a:cubicBezTo>
                  <a:close/>
                </a:path>
              </a:pathLst>
            </a:custGeom>
            <a:solidFill>
              <a:srgbClr val="FAEFE0"/>
            </a:solidFill>
          </p:spPr>
          <p:txBody>
            <a:bodyPr/>
            <a:lstStyle/>
            <a:p>
              <a:endParaRPr lang="en-US"/>
            </a:p>
          </p:txBody>
        </p:sp>
        <p:sp>
          <p:nvSpPr>
            <p:cNvPr id="4" name="TextBox 4"/>
            <p:cNvSpPr txBox="1"/>
            <p:nvPr/>
          </p:nvSpPr>
          <p:spPr>
            <a:xfrm>
              <a:off x="0" y="-47625"/>
              <a:ext cx="4626888" cy="2597646"/>
            </a:xfrm>
            <a:prstGeom prst="rect">
              <a:avLst/>
            </a:prstGeom>
          </p:spPr>
          <p:txBody>
            <a:bodyPr lIns="50800" tIns="50800" rIns="50800" bIns="50800" rtlCol="0" anchor="ctr"/>
            <a:lstStyle/>
            <a:p>
              <a:pPr algn="ctr">
                <a:lnSpc>
                  <a:spcPts val="3499"/>
                </a:lnSpc>
              </a:pPr>
              <a:endParaRPr/>
            </a:p>
            <a:p>
              <a:pPr algn="ctr">
                <a:lnSpc>
                  <a:spcPts val="3499"/>
                </a:lnSpc>
              </a:pPr>
              <a:endParaRPr/>
            </a:p>
          </p:txBody>
        </p:sp>
      </p:grpSp>
      <p:grpSp>
        <p:nvGrpSpPr>
          <p:cNvPr id="5" name="Group 5"/>
          <p:cNvGrpSpPr/>
          <p:nvPr/>
        </p:nvGrpSpPr>
        <p:grpSpPr>
          <a:xfrm>
            <a:off x="1147745" y="2949327"/>
            <a:ext cx="1966688" cy="1966688"/>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AF0A"/>
            </a:solidFill>
            <a:ln w="19050" cap="sq">
              <a:solidFill>
                <a:srgbClr val="005A65"/>
              </a:solidFill>
              <a:prstDash val="solid"/>
              <a:miter/>
            </a:ln>
          </p:spPr>
          <p:txBody>
            <a:bodyPr/>
            <a:lstStyle/>
            <a:p>
              <a:endParaRPr lang="en-US"/>
            </a:p>
          </p:txBody>
        </p:sp>
        <p:sp>
          <p:nvSpPr>
            <p:cNvPr id="7" name="TextBox 7"/>
            <p:cNvSpPr txBox="1"/>
            <p:nvPr/>
          </p:nvSpPr>
          <p:spPr>
            <a:xfrm>
              <a:off x="76200" y="47625"/>
              <a:ext cx="660400" cy="688975"/>
            </a:xfrm>
            <a:prstGeom prst="rect">
              <a:avLst/>
            </a:prstGeom>
          </p:spPr>
          <p:txBody>
            <a:bodyPr lIns="254000" tIns="254000" rIns="254000" bIns="254000" rtlCol="0" anchor="ctr"/>
            <a:lstStyle/>
            <a:p>
              <a:pPr algn="ctr">
                <a:lnSpc>
                  <a:spcPts val="2100"/>
                </a:lnSpc>
              </a:pPr>
              <a:endParaRPr/>
            </a:p>
          </p:txBody>
        </p:sp>
      </p:grpSp>
      <p:sp>
        <p:nvSpPr>
          <p:cNvPr id="8" name="Freeform 8"/>
          <p:cNvSpPr/>
          <p:nvPr/>
        </p:nvSpPr>
        <p:spPr>
          <a:xfrm>
            <a:off x="1291913" y="3384918"/>
            <a:ext cx="1678353" cy="1095506"/>
          </a:xfrm>
          <a:custGeom>
            <a:avLst/>
            <a:gdLst/>
            <a:ahLst/>
            <a:cxnLst/>
            <a:rect l="l" t="t" r="r" b="b"/>
            <a:pathLst>
              <a:path w="1678353" h="1095506">
                <a:moveTo>
                  <a:pt x="0" y="0"/>
                </a:moveTo>
                <a:lnTo>
                  <a:pt x="1678352" y="0"/>
                </a:lnTo>
                <a:lnTo>
                  <a:pt x="1678352" y="1095507"/>
                </a:lnTo>
                <a:lnTo>
                  <a:pt x="0" y="10955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9" name="Freeform 9"/>
          <p:cNvSpPr/>
          <p:nvPr/>
        </p:nvSpPr>
        <p:spPr>
          <a:xfrm>
            <a:off x="14878806" y="627384"/>
            <a:ext cx="2431758" cy="1416666"/>
          </a:xfrm>
          <a:custGeom>
            <a:avLst/>
            <a:gdLst/>
            <a:ahLst/>
            <a:cxnLst/>
            <a:rect l="l" t="t" r="r" b="b"/>
            <a:pathLst>
              <a:path w="2431758" h="1416666">
                <a:moveTo>
                  <a:pt x="0" y="0"/>
                </a:moveTo>
                <a:lnTo>
                  <a:pt x="2431758" y="0"/>
                </a:lnTo>
                <a:lnTo>
                  <a:pt x="2431758" y="1416667"/>
                </a:lnTo>
                <a:lnTo>
                  <a:pt x="0" y="1416667"/>
                </a:lnTo>
                <a:lnTo>
                  <a:pt x="0" y="0"/>
                </a:lnTo>
                <a:close/>
              </a:path>
            </a:pathLst>
          </a:custGeom>
          <a:blipFill>
            <a:blip r:embed="rId5"/>
            <a:stretch>
              <a:fillRect/>
            </a:stretch>
          </a:blipFill>
        </p:spPr>
        <p:txBody>
          <a:bodyPr/>
          <a:lstStyle/>
          <a:p>
            <a:endParaRPr lang="en-US"/>
          </a:p>
        </p:txBody>
      </p:sp>
      <p:grpSp>
        <p:nvGrpSpPr>
          <p:cNvPr id="10" name="Group 10"/>
          <p:cNvGrpSpPr/>
          <p:nvPr/>
        </p:nvGrpSpPr>
        <p:grpSpPr>
          <a:xfrm>
            <a:off x="1147745" y="5428061"/>
            <a:ext cx="1966688" cy="1966688"/>
            <a:chOff x="0" y="0"/>
            <a:chExt cx="812800" cy="812800"/>
          </a:xfrm>
        </p:grpSpPr>
        <p:sp>
          <p:nvSpPr>
            <p:cNvPr id="11" name="Freeform 1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AF0A"/>
            </a:solidFill>
            <a:ln w="19050" cap="sq">
              <a:solidFill>
                <a:srgbClr val="005A65"/>
              </a:solidFill>
              <a:prstDash val="solid"/>
              <a:miter/>
            </a:ln>
          </p:spPr>
          <p:txBody>
            <a:bodyPr/>
            <a:lstStyle/>
            <a:p>
              <a:endParaRPr lang="en-US"/>
            </a:p>
          </p:txBody>
        </p:sp>
        <p:sp>
          <p:nvSpPr>
            <p:cNvPr id="12" name="TextBox 12"/>
            <p:cNvSpPr txBox="1"/>
            <p:nvPr/>
          </p:nvSpPr>
          <p:spPr>
            <a:xfrm>
              <a:off x="76200" y="47625"/>
              <a:ext cx="660400" cy="688975"/>
            </a:xfrm>
            <a:prstGeom prst="rect">
              <a:avLst/>
            </a:prstGeom>
          </p:spPr>
          <p:txBody>
            <a:bodyPr lIns="254000" tIns="254000" rIns="254000" bIns="254000" rtlCol="0" anchor="ctr"/>
            <a:lstStyle/>
            <a:p>
              <a:pPr algn="ctr">
                <a:lnSpc>
                  <a:spcPts val="2100"/>
                </a:lnSpc>
              </a:pPr>
              <a:endParaRPr/>
            </a:p>
          </p:txBody>
        </p:sp>
      </p:grpSp>
      <p:grpSp>
        <p:nvGrpSpPr>
          <p:cNvPr id="13" name="Group 13"/>
          <p:cNvGrpSpPr/>
          <p:nvPr/>
        </p:nvGrpSpPr>
        <p:grpSpPr>
          <a:xfrm>
            <a:off x="1147745" y="7904069"/>
            <a:ext cx="1966688" cy="1966688"/>
            <a:chOff x="0" y="0"/>
            <a:chExt cx="812800" cy="812800"/>
          </a:xfrm>
        </p:grpSpPr>
        <p:sp>
          <p:nvSpPr>
            <p:cNvPr id="14" name="Freeform 1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AF0A"/>
            </a:solidFill>
            <a:ln w="19050" cap="sq">
              <a:solidFill>
                <a:srgbClr val="005A65"/>
              </a:solidFill>
              <a:prstDash val="solid"/>
              <a:miter/>
            </a:ln>
          </p:spPr>
          <p:txBody>
            <a:bodyPr/>
            <a:lstStyle/>
            <a:p>
              <a:endParaRPr lang="en-US"/>
            </a:p>
          </p:txBody>
        </p:sp>
        <p:sp>
          <p:nvSpPr>
            <p:cNvPr id="15" name="TextBox 15"/>
            <p:cNvSpPr txBox="1"/>
            <p:nvPr/>
          </p:nvSpPr>
          <p:spPr>
            <a:xfrm>
              <a:off x="76200" y="47625"/>
              <a:ext cx="660400" cy="688975"/>
            </a:xfrm>
            <a:prstGeom prst="rect">
              <a:avLst/>
            </a:prstGeom>
          </p:spPr>
          <p:txBody>
            <a:bodyPr lIns="254000" tIns="254000" rIns="254000" bIns="254000" rtlCol="0" anchor="ctr"/>
            <a:lstStyle/>
            <a:p>
              <a:pPr algn="ctr">
                <a:lnSpc>
                  <a:spcPts val="2100"/>
                </a:lnSpc>
              </a:pPr>
              <a:endParaRPr/>
            </a:p>
          </p:txBody>
        </p:sp>
      </p:grpSp>
      <p:grpSp>
        <p:nvGrpSpPr>
          <p:cNvPr id="16" name="Group 16"/>
          <p:cNvGrpSpPr/>
          <p:nvPr/>
        </p:nvGrpSpPr>
        <p:grpSpPr>
          <a:xfrm>
            <a:off x="7029804" y="2886051"/>
            <a:ext cx="1966688" cy="1966688"/>
            <a:chOff x="0" y="0"/>
            <a:chExt cx="812800" cy="812800"/>
          </a:xfrm>
        </p:grpSpPr>
        <p:sp>
          <p:nvSpPr>
            <p:cNvPr id="17" name="Freeform 1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AF0A"/>
            </a:solidFill>
            <a:ln w="19050" cap="sq">
              <a:solidFill>
                <a:srgbClr val="005A65"/>
              </a:solidFill>
              <a:prstDash val="solid"/>
              <a:miter/>
            </a:ln>
          </p:spPr>
          <p:txBody>
            <a:bodyPr/>
            <a:lstStyle/>
            <a:p>
              <a:endParaRPr lang="en-US"/>
            </a:p>
          </p:txBody>
        </p:sp>
        <p:sp>
          <p:nvSpPr>
            <p:cNvPr id="18" name="TextBox 18"/>
            <p:cNvSpPr txBox="1"/>
            <p:nvPr/>
          </p:nvSpPr>
          <p:spPr>
            <a:xfrm>
              <a:off x="76200" y="47625"/>
              <a:ext cx="660400" cy="688975"/>
            </a:xfrm>
            <a:prstGeom prst="rect">
              <a:avLst/>
            </a:prstGeom>
          </p:spPr>
          <p:txBody>
            <a:bodyPr lIns="254000" tIns="254000" rIns="254000" bIns="254000" rtlCol="0" anchor="ctr"/>
            <a:lstStyle/>
            <a:p>
              <a:pPr algn="ctr">
                <a:lnSpc>
                  <a:spcPts val="2100"/>
                </a:lnSpc>
              </a:pPr>
              <a:endParaRPr/>
            </a:p>
          </p:txBody>
        </p:sp>
      </p:grpSp>
      <p:grpSp>
        <p:nvGrpSpPr>
          <p:cNvPr id="19" name="Group 19"/>
          <p:cNvGrpSpPr/>
          <p:nvPr/>
        </p:nvGrpSpPr>
        <p:grpSpPr>
          <a:xfrm>
            <a:off x="7029804" y="5392961"/>
            <a:ext cx="1966688" cy="1966688"/>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AF0A"/>
            </a:solidFill>
            <a:ln w="19050" cap="sq">
              <a:solidFill>
                <a:srgbClr val="005A65"/>
              </a:solidFill>
              <a:prstDash val="solid"/>
              <a:miter/>
            </a:ln>
          </p:spPr>
          <p:txBody>
            <a:bodyPr/>
            <a:lstStyle/>
            <a:p>
              <a:endParaRPr lang="en-US"/>
            </a:p>
          </p:txBody>
        </p:sp>
        <p:sp>
          <p:nvSpPr>
            <p:cNvPr id="21" name="TextBox 21"/>
            <p:cNvSpPr txBox="1"/>
            <p:nvPr/>
          </p:nvSpPr>
          <p:spPr>
            <a:xfrm>
              <a:off x="76200" y="47625"/>
              <a:ext cx="660400" cy="688975"/>
            </a:xfrm>
            <a:prstGeom prst="rect">
              <a:avLst/>
            </a:prstGeom>
          </p:spPr>
          <p:txBody>
            <a:bodyPr lIns="254000" tIns="254000" rIns="254000" bIns="254000" rtlCol="0" anchor="ctr"/>
            <a:lstStyle/>
            <a:p>
              <a:pPr algn="ctr">
                <a:lnSpc>
                  <a:spcPts val="2100"/>
                </a:lnSpc>
              </a:pPr>
              <a:endParaRPr/>
            </a:p>
          </p:txBody>
        </p:sp>
      </p:grpSp>
      <p:grpSp>
        <p:nvGrpSpPr>
          <p:cNvPr id="22" name="Group 22"/>
          <p:cNvGrpSpPr/>
          <p:nvPr/>
        </p:nvGrpSpPr>
        <p:grpSpPr>
          <a:xfrm>
            <a:off x="7029804" y="7693024"/>
            <a:ext cx="1966688" cy="1966688"/>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AF0A"/>
            </a:solidFill>
            <a:ln w="19050" cap="sq">
              <a:solidFill>
                <a:srgbClr val="005A65"/>
              </a:solidFill>
              <a:prstDash val="solid"/>
              <a:miter/>
            </a:ln>
          </p:spPr>
          <p:txBody>
            <a:bodyPr/>
            <a:lstStyle/>
            <a:p>
              <a:endParaRPr lang="en-US"/>
            </a:p>
          </p:txBody>
        </p:sp>
        <p:sp>
          <p:nvSpPr>
            <p:cNvPr id="24" name="TextBox 24"/>
            <p:cNvSpPr txBox="1"/>
            <p:nvPr/>
          </p:nvSpPr>
          <p:spPr>
            <a:xfrm>
              <a:off x="76200" y="47625"/>
              <a:ext cx="660400" cy="688975"/>
            </a:xfrm>
            <a:prstGeom prst="rect">
              <a:avLst/>
            </a:prstGeom>
          </p:spPr>
          <p:txBody>
            <a:bodyPr lIns="254000" tIns="254000" rIns="254000" bIns="254000" rtlCol="0" anchor="ctr"/>
            <a:lstStyle/>
            <a:p>
              <a:pPr algn="ctr">
                <a:lnSpc>
                  <a:spcPts val="2100"/>
                </a:lnSpc>
              </a:pPr>
              <a:endParaRPr/>
            </a:p>
          </p:txBody>
        </p:sp>
      </p:grpSp>
      <p:grpSp>
        <p:nvGrpSpPr>
          <p:cNvPr id="25" name="Group 25"/>
          <p:cNvGrpSpPr/>
          <p:nvPr/>
        </p:nvGrpSpPr>
        <p:grpSpPr>
          <a:xfrm>
            <a:off x="12432089" y="5316066"/>
            <a:ext cx="1966688" cy="1966688"/>
            <a:chOff x="0" y="0"/>
            <a:chExt cx="812800" cy="812800"/>
          </a:xfrm>
        </p:grpSpPr>
        <p:sp>
          <p:nvSpPr>
            <p:cNvPr id="26" name="Freeform 2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AF0A"/>
            </a:solidFill>
            <a:ln w="19050" cap="sq">
              <a:solidFill>
                <a:srgbClr val="005A65"/>
              </a:solidFill>
              <a:prstDash val="solid"/>
              <a:miter/>
            </a:ln>
          </p:spPr>
          <p:txBody>
            <a:bodyPr/>
            <a:lstStyle/>
            <a:p>
              <a:endParaRPr lang="en-US"/>
            </a:p>
          </p:txBody>
        </p:sp>
        <p:sp>
          <p:nvSpPr>
            <p:cNvPr id="27" name="TextBox 27"/>
            <p:cNvSpPr txBox="1"/>
            <p:nvPr/>
          </p:nvSpPr>
          <p:spPr>
            <a:xfrm>
              <a:off x="76200" y="47625"/>
              <a:ext cx="660400" cy="688975"/>
            </a:xfrm>
            <a:prstGeom prst="rect">
              <a:avLst/>
            </a:prstGeom>
          </p:spPr>
          <p:txBody>
            <a:bodyPr lIns="254000" tIns="254000" rIns="254000" bIns="254000" rtlCol="0" anchor="ctr"/>
            <a:lstStyle/>
            <a:p>
              <a:pPr algn="ctr">
                <a:lnSpc>
                  <a:spcPts val="2100"/>
                </a:lnSpc>
              </a:pPr>
              <a:endParaRPr/>
            </a:p>
          </p:txBody>
        </p:sp>
      </p:grpSp>
      <p:grpSp>
        <p:nvGrpSpPr>
          <p:cNvPr id="28" name="Group 28"/>
          <p:cNvGrpSpPr/>
          <p:nvPr/>
        </p:nvGrpSpPr>
        <p:grpSpPr>
          <a:xfrm>
            <a:off x="12487067" y="7682804"/>
            <a:ext cx="1966688" cy="1966688"/>
            <a:chOff x="0" y="0"/>
            <a:chExt cx="812800" cy="812800"/>
          </a:xfrm>
        </p:grpSpPr>
        <p:sp>
          <p:nvSpPr>
            <p:cNvPr id="29" name="Freeform 2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AF0A"/>
            </a:solidFill>
            <a:ln w="19050" cap="sq">
              <a:solidFill>
                <a:srgbClr val="005A65"/>
              </a:solidFill>
              <a:prstDash val="solid"/>
              <a:miter/>
            </a:ln>
          </p:spPr>
          <p:txBody>
            <a:bodyPr/>
            <a:lstStyle/>
            <a:p>
              <a:endParaRPr lang="en-US"/>
            </a:p>
          </p:txBody>
        </p:sp>
        <p:sp>
          <p:nvSpPr>
            <p:cNvPr id="30" name="TextBox 30"/>
            <p:cNvSpPr txBox="1"/>
            <p:nvPr/>
          </p:nvSpPr>
          <p:spPr>
            <a:xfrm>
              <a:off x="76200" y="47625"/>
              <a:ext cx="660400" cy="688975"/>
            </a:xfrm>
            <a:prstGeom prst="rect">
              <a:avLst/>
            </a:prstGeom>
          </p:spPr>
          <p:txBody>
            <a:bodyPr lIns="254000" tIns="254000" rIns="254000" bIns="254000" rtlCol="0" anchor="ctr"/>
            <a:lstStyle/>
            <a:p>
              <a:pPr algn="ctr">
                <a:lnSpc>
                  <a:spcPts val="2100"/>
                </a:lnSpc>
              </a:pPr>
              <a:endParaRPr/>
            </a:p>
          </p:txBody>
        </p:sp>
      </p:grpSp>
      <p:sp>
        <p:nvSpPr>
          <p:cNvPr id="31" name="Freeform 31"/>
          <p:cNvSpPr/>
          <p:nvPr/>
        </p:nvSpPr>
        <p:spPr>
          <a:xfrm>
            <a:off x="1574591" y="8367382"/>
            <a:ext cx="1277241" cy="929193"/>
          </a:xfrm>
          <a:custGeom>
            <a:avLst/>
            <a:gdLst/>
            <a:ahLst/>
            <a:cxnLst/>
            <a:rect l="l" t="t" r="r" b="b"/>
            <a:pathLst>
              <a:path w="1277241" h="929193">
                <a:moveTo>
                  <a:pt x="0" y="0"/>
                </a:moveTo>
                <a:lnTo>
                  <a:pt x="1277241" y="0"/>
                </a:lnTo>
                <a:lnTo>
                  <a:pt x="1277241" y="929193"/>
                </a:lnTo>
                <a:lnTo>
                  <a:pt x="0" y="92919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2" name="Freeform 32"/>
          <p:cNvSpPr/>
          <p:nvPr/>
        </p:nvSpPr>
        <p:spPr>
          <a:xfrm>
            <a:off x="7363506" y="3212684"/>
            <a:ext cx="1234463" cy="1267741"/>
          </a:xfrm>
          <a:custGeom>
            <a:avLst/>
            <a:gdLst/>
            <a:ahLst/>
            <a:cxnLst/>
            <a:rect l="l" t="t" r="r" b="b"/>
            <a:pathLst>
              <a:path w="1234463" h="1267741">
                <a:moveTo>
                  <a:pt x="0" y="0"/>
                </a:moveTo>
                <a:lnTo>
                  <a:pt x="1234463" y="0"/>
                </a:lnTo>
                <a:lnTo>
                  <a:pt x="1234463" y="1267741"/>
                </a:lnTo>
                <a:lnTo>
                  <a:pt x="0" y="12677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3" name="Freeform 33"/>
          <p:cNvSpPr/>
          <p:nvPr/>
        </p:nvSpPr>
        <p:spPr>
          <a:xfrm>
            <a:off x="1574591" y="5696613"/>
            <a:ext cx="1112996" cy="1359385"/>
          </a:xfrm>
          <a:custGeom>
            <a:avLst/>
            <a:gdLst/>
            <a:ahLst/>
            <a:cxnLst/>
            <a:rect l="l" t="t" r="r" b="b"/>
            <a:pathLst>
              <a:path w="1112996" h="1359385">
                <a:moveTo>
                  <a:pt x="0" y="0"/>
                </a:moveTo>
                <a:lnTo>
                  <a:pt x="1112996" y="0"/>
                </a:lnTo>
                <a:lnTo>
                  <a:pt x="1112996" y="1359385"/>
                </a:lnTo>
                <a:lnTo>
                  <a:pt x="0" y="135938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4" name="Freeform 34"/>
          <p:cNvSpPr/>
          <p:nvPr/>
        </p:nvSpPr>
        <p:spPr>
          <a:xfrm>
            <a:off x="7395916" y="5660535"/>
            <a:ext cx="1169641" cy="1340563"/>
          </a:xfrm>
          <a:custGeom>
            <a:avLst/>
            <a:gdLst/>
            <a:ahLst/>
            <a:cxnLst/>
            <a:rect l="l" t="t" r="r" b="b"/>
            <a:pathLst>
              <a:path w="1169641" h="1340563">
                <a:moveTo>
                  <a:pt x="0" y="0"/>
                </a:moveTo>
                <a:lnTo>
                  <a:pt x="1169642" y="0"/>
                </a:lnTo>
                <a:lnTo>
                  <a:pt x="1169642" y="1340564"/>
                </a:lnTo>
                <a:lnTo>
                  <a:pt x="0" y="1340564"/>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35" name="Freeform 35"/>
          <p:cNvSpPr/>
          <p:nvPr/>
        </p:nvSpPr>
        <p:spPr>
          <a:xfrm>
            <a:off x="12811193" y="5696613"/>
            <a:ext cx="1318435" cy="1142095"/>
          </a:xfrm>
          <a:custGeom>
            <a:avLst/>
            <a:gdLst/>
            <a:ahLst/>
            <a:cxnLst/>
            <a:rect l="l" t="t" r="r" b="b"/>
            <a:pathLst>
              <a:path w="1318435" h="1142095">
                <a:moveTo>
                  <a:pt x="0" y="0"/>
                </a:moveTo>
                <a:lnTo>
                  <a:pt x="1318436" y="0"/>
                </a:lnTo>
                <a:lnTo>
                  <a:pt x="1318436" y="1142094"/>
                </a:lnTo>
                <a:lnTo>
                  <a:pt x="0" y="1142094"/>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36" name="Freeform 36"/>
          <p:cNvSpPr/>
          <p:nvPr/>
        </p:nvSpPr>
        <p:spPr>
          <a:xfrm>
            <a:off x="7385051" y="8040381"/>
            <a:ext cx="1256194" cy="1256194"/>
          </a:xfrm>
          <a:custGeom>
            <a:avLst/>
            <a:gdLst/>
            <a:ahLst/>
            <a:cxnLst/>
            <a:rect l="l" t="t" r="r" b="b"/>
            <a:pathLst>
              <a:path w="1256194" h="1256194">
                <a:moveTo>
                  <a:pt x="0" y="0"/>
                </a:moveTo>
                <a:lnTo>
                  <a:pt x="1256194" y="0"/>
                </a:lnTo>
                <a:lnTo>
                  <a:pt x="1256194" y="1256194"/>
                </a:lnTo>
                <a:lnTo>
                  <a:pt x="0" y="1256194"/>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US"/>
          </a:p>
        </p:txBody>
      </p:sp>
      <p:sp>
        <p:nvSpPr>
          <p:cNvPr id="37" name="Freeform 37"/>
          <p:cNvSpPr/>
          <p:nvPr/>
        </p:nvSpPr>
        <p:spPr>
          <a:xfrm>
            <a:off x="13013329" y="7904069"/>
            <a:ext cx="682418" cy="682418"/>
          </a:xfrm>
          <a:custGeom>
            <a:avLst/>
            <a:gdLst/>
            <a:ahLst/>
            <a:cxnLst/>
            <a:rect l="l" t="t" r="r" b="b"/>
            <a:pathLst>
              <a:path w="682418" h="682418">
                <a:moveTo>
                  <a:pt x="0" y="0"/>
                </a:moveTo>
                <a:lnTo>
                  <a:pt x="682418" y="0"/>
                </a:lnTo>
                <a:lnTo>
                  <a:pt x="682418" y="682419"/>
                </a:lnTo>
                <a:lnTo>
                  <a:pt x="0" y="682419"/>
                </a:lnTo>
                <a:lnTo>
                  <a:pt x="0" y="0"/>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US"/>
          </a:p>
        </p:txBody>
      </p:sp>
      <p:sp>
        <p:nvSpPr>
          <p:cNvPr id="38" name="Freeform 38"/>
          <p:cNvSpPr/>
          <p:nvPr/>
        </p:nvSpPr>
        <p:spPr>
          <a:xfrm>
            <a:off x="13545152" y="8666148"/>
            <a:ext cx="584477" cy="671812"/>
          </a:xfrm>
          <a:custGeom>
            <a:avLst/>
            <a:gdLst/>
            <a:ahLst/>
            <a:cxnLst/>
            <a:rect l="l" t="t" r="r" b="b"/>
            <a:pathLst>
              <a:path w="584477" h="671812">
                <a:moveTo>
                  <a:pt x="0" y="0"/>
                </a:moveTo>
                <a:lnTo>
                  <a:pt x="584477" y="0"/>
                </a:lnTo>
                <a:lnTo>
                  <a:pt x="584477" y="671812"/>
                </a:lnTo>
                <a:lnTo>
                  <a:pt x="0" y="671812"/>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US"/>
          </a:p>
        </p:txBody>
      </p:sp>
      <p:grpSp>
        <p:nvGrpSpPr>
          <p:cNvPr id="39" name="Group 39"/>
          <p:cNvGrpSpPr/>
          <p:nvPr/>
        </p:nvGrpSpPr>
        <p:grpSpPr>
          <a:xfrm>
            <a:off x="12487067" y="2949327"/>
            <a:ext cx="1966688" cy="1966688"/>
            <a:chOff x="0" y="0"/>
            <a:chExt cx="812800" cy="812800"/>
          </a:xfrm>
        </p:grpSpPr>
        <p:sp>
          <p:nvSpPr>
            <p:cNvPr id="40" name="Freeform 4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AF0A"/>
            </a:solidFill>
            <a:ln w="19050" cap="sq">
              <a:solidFill>
                <a:srgbClr val="005A65"/>
              </a:solidFill>
              <a:prstDash val="solid"/>
              <a:miter/>
            </a:ln>
          </p:spPr>
          <p:txBody>
            <a:bodyPr/>
            <a:lstStyle/>
            <a:p>
              <a:endParaRPr lang="en-US"/>
            </a:p>
          </p:txBody>
        </p:sp>
        <p:sp>
          <p:nvSpPr>
            <p:cNvPr id="41" name="TextBox 41"/>
            <p:cNvSpPr txBox="1"/>
            <p:nvPr/>
          </p:nvSpPr>
          <p:spPr>
            <a:xfrm>
              <a:off x="76200" y="47625"/>
              <a:ext cx="660400" cy="688975"/>
            </a:xfrm>
            <a:prstGeom prst="rect">
              <a:avLst/>
            </a:prstGeom>
          </p:spPr>
          <p:txBody>
            <a:bodyPr lIns="254000" tIns="254000" rIns="254000" bIns="254000" rtlCol="0" anchor="ctr"/>
            <a:lstStyle/>
            <a:p>
              <a:pPr algn="ctr">
                <a:lnSpc>
                  <a:spcPts val="2100"/>
                </a:lnSpc>
              </a:pPr>
              <a:endParaRPr/>
            </a:p>
          </p:txBody>
        </p:sp>
      </p:grpSp>
      <p:sp>
        <p:nvSpPr>
          <p:cNvPr id="42" name="Freeform 42"/>
          <p:cNvSpPr/>
          <p:nvPr/>
        </p:nvSpPr>
        <p:spPr>
          <a:xfrm>
            <a:off x="12805443" y="3212684"/>
            <a:ext cx="1473525" cy="1230393"/>
          </a:xfrm>
          <a:custGeom>
            <a:avLst/>
            <a:gdLst/>
            <a:ahLst/>
            <a:cxnLst/>
            <a:rect l="l" t="t" r="r" b="b"/>
            <a:pathLst>
              <a:path w="1473525" h="1230393">
                <a:moveTo>
                  <a:pt x="0" y="0"/>
                </a:moveTo>
                <a:lnTo>
                  <a:pt x="1473525" y="0"/>
                </a:lnTo>
                <a:lnTo>
                  <a:pt x="1473525" y="1230393"/>
                </a:lnTo>
                <a:lnTo>
                  <a:pt x="0" y="1230393"/>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US"/>
          </a:p>
        </p:txBody>
      </p:sp>
      <p:sp>
        <p:nvSpPr>
          <p:cNvPr id="43" name="TextBox 43"/>
          <p:cNvSpPr txBox="1"/>
          <p:nvPr/>
        </p:nvSpPr>
        <p:spPr>
          <a:xfrm>
            <a:off x="1028700" y="1228725"/>
            <a:ext cx="8686800" cy="1320784"/>
          </a:xfrm>
          <a:prstGeom prst="rect">
            <a:avLst/>
          </a:prstGeom>
        </p:spPr>
        <p:txBody>
          <a:bodyPr lIns="0" tIns="0" rIns="0" bIns="0" rtlCol="0" anchor="t">
            <a:spAutoFit/>
          </a:bodyPr>
          <a:lstStyle/>
          <a:p>
            <a:pPr algn="l">
              <a:lnSpc>
                <a:spcPts val="9999"/>
              </a:lnSpc>
            </a:pPr>
            <a:r>
              <a:rPr lang="en-US" sz="9999" spc="-749">
                <a:solidFill>
                  <a:srgbClr val="0DAF0A"/>
                </a:solidFill>
                <a:latin typeface="Nunito Semi-Bold"/>
                <a:ea typeface="Nunito Semi-Bold"/>
                <a:cs typeface="Nunito Semi-Bold"/>
                <a:sym typeface="Nunito Semi-Bold"/>
              </a:rPr>
              <a:t>Top plan benefits</a:t>
            </a:r>
          </a:p>
        </p:txBody>
      </p:sp>
      <p:sp>
        <p:nvSpPr>
          <p:cNvPr id="44" name="TextBox 44"/>
          <p:cNvSpPr txBox="1"/>
          <p:nvPr/>
        </p:nvSpPr>
        <p:spPr>
          <a:xfrm>
            <a:off x="3535523" y="3072246"/>
            <a:ext cx="2349401" cy="881652"/>
          </a:xfrm>
          <a:prstGeom prst="rect">
            <a:avLst/>
          </a:prstGeom>
        </p:spPr>
        <p:txBody>
          <a:bodyPr lIns="0" tIns="0" rIns="0" bIns="0" rtlCol="0" anchor="t">
            <a:spAutoFit/>
          </a:bodyPr>
          <a:lstStyle/>
          <a:p>
            <a:pPr algn="l">
              <a:lnSpc>
                <a:spcPts val="3499"/>
              </a:lnSpc>
            </a:pPr>
            <a:r>
              <a:rPr lang="en-US" sz="2499" spc="-124" dirty="0">
                <a:solidFill>
                  <a:srgbClr val="000000"/>
                </a:solidFill>
                <a:latin typeface="Nunito"/>
                <a:ea typeface="Nunito"/>
                <a:cs typeface="Nunito"/>
                <a:sym typeface="Nunito"/>
              </a:rPr>
              <a:t>Monthly premium </a:t>
            </a:r>
          </a:p>
          <a:p>
            <a:pPr algn="l">
              <a:lnSpc>
                <a:spcPts val="3499"/>
              </a:lnSpc>
              <a:spcBef>
                <a:spcPct val="0"/>
              </a:spcBef>
            </a:pPr>
            <a:r>
              <a:rPr lang="en-US" sz="2499" spc="-124" dirty="0">
                <a:solidFill>
                  <a:srgbClr val="000000"/>
                </a:solidFill>
                <a:latin typeface="Nunito"/>
                <a:ea typeface="Nunito"/>
                <a:cs typeface="Nunito"/>
                <a:sym typeface="Nunito"/>
              </a:rPr>
              <a:t>$0 - $116</a:t>
            </a:r>
          </a:p>
        </p:txBody>
      </p:sp>
      <p:sp>
        <p:nvSpPr>
          <p:cNvPr id="45" name="TextBox 45"/>
          <p:cNvSpPr txBox="1"/>
          <p:nvPr/>
        </p:nvSpPr>
        <p:spPr>
          <a:xfrm>
            <a:off x="3535523" y="5508382"/>
            <a:ext cx="2847623" cy="2677015"/>
          </a:xfrm>
          <a:prstGeom prst="rect">
            <a:avLst/>
          </a:prstGeom>
        </p:spPr>
        <p:txBody>
          <a:bodyPr lIns="0" tIns="0" rIns="0" bIns="0" rtlCol="0" anchor="t">
            <a:spAutoFit/>
          </a:bodyPr>
          <a:lstStyle/>
          <a:p>
            <a:pPr>
              <a:lnSpc>
                <a:spcPts val="3499"/>
              </a:lnSpc>
            </a:pPr>
            <a:r>
              <a:rPr lang="en-US" sz="2500" spc="-124" dirty="0">
                <a:solidFill>
                  <a:srgbClr val="000000"/>
                </a:solidFill>
                <a:latin typeface="Nunito"/>
                <a:ea typeface="Nunito"/>
                <a:cs typeface="Nunito"/>
                <a:sym typeface="Nunito"/>
              </a:rPr>
              <a:t>In-Network:</a:t>
            </a:r>
          </a:p>
          <a:p>
            <a:pPr>
              <a:lnSpc>
                <a:spcPts val="3499"/>
              </a:lnSpc>
            </a:pPr>
            <a:r>
              <a:rPr lang="en-US" sz="2500" spc="-124" dirty="0">
                <a:solidFill>
                  <a:srgbClr val="000000"/>
                </a:solidFill>
                <a:latin typeface="Nunito"/>
                <a:ea typeface="Nunito"/>
                <a:cs typeface="Nunito"/>
                <a:sym typeface="Nunito"/>
              </a:rPr>
              <a:t>PCP and Specialist Services</a:t>
            </a:r>
          </a:p>
          <a:p>
            <a:pPr algn="l">
              <a:lnSpc>
                <a:spcPts val="3499"/>
              </a:lnSpc>
            </a:pPr>
            <a:r>
              <a:rPr lang="en-US" sz="2500" spc="-124" dirty="0">
                <a:solidFill>
                  <a:srgbClr val="000000"/>
                </a:solidFill>
                <a:latin typeface="Nunito"/>
                <a:ea typeface="Nunito"/>
                <a:cs typeface="Nunito"/>
                <a:sym typeface="Nunito"/>
              </a:rPr>
              <a:t>$0-$45 </a:t>
            </a:r>
          </a:p>
          <a:p>
            <a:pPr algn="l">
              <a:lnSpc>
                <a:spcPts val="3499"/>
              </a:lnSpc>
            </a:pPr>
            <a:endParaRPr lang="en-US" sz="2499" spc="-124" dirty="0">
              <a:solidFill>
                <a:srgbClr val="000000"/>
              </a:solidFill>
              <a:latin typeface="Nunito"/>
              <a:ea typeface="Nunito"/>
              <a:cs typeface="Nunito"/>
              <a:sym typeface="Nunito"/>
            </a:endParaRPr>
          </a:p>
          <a:p>
            <a:pPr algn="l">
              <a:lnSpc>
                <a:spcPts val="3499"/>
              </a:lnSpc>
              <a:spcBef>
                <a:spcPct val="0"/>
              </a:spcBef>
            </a:pPr>
            <a:endParaRPr lang="en-US" sz="2499" spc="-124" dirty="0">
              <a:solidFill>
                <a:srgbClr val="000000"/>
              </a:solidFill>
              <a:latin typeface="Nunito"/>
              <a:ea typeface="Nunito"/>
              <a:cs typeface="Nunito"/>
              <a:sym typeface="Nunito"/>
            </a:endParaRPr>
          </a:p>
        </p:txBody>
      </p:sp>
      <p:sp>
        <p:nvSpPr>
          <p:cNvPr id="46" name="TextBox 46"/>
          <p:cNvSpPr txBox="1"/>
          <p:nvPr/>
        </p:nvSpPr>
        <p:spPr>
          <a:xfrm>
            <a:off x="3387310" y="8073783"/>
            <a:ext cx="2880555" cy="860425"/>
          </a:xfrm>
          <a:prstGeom prst="rect">
            <a:avLst/>
          </a:prstGeom>
        </p:spPr>
        <p:txBody>
          <a:bodyPr lIns="0" tIns="0" rIns="0" bIns="0" rtlCol="0" anchor="t">
            <a:spAutoFit/>
          </a:bodyPr>
          <a:lstStyle/>
          <a:p>
            <a:pPr algn="l">
              <a:lnSpc>
                <a:spcPts val="3499"/>
              </a:lnSpc>
              <a:spcBef>
                <a:spcPct val="0"/>
              </a:spcBef>
            </a:pPr>
            <a:r>
              <a:rPr lang="en-US" sz="2499" spc="-124" dirty="0">
                <a:solidFill>
                  <a:srgbClr val="000000"/>
                </a:solidFill>
                <a:latin typeface="Nunito"/>
                <a:ea typeface="Nunito"/>
                <a:cs typeface="Nunito"/>
                <a:sym typeface="Nunito"/>
              </a:rPr>
              <a:t>Inpatient &amp; Outpatient Hospital Care</a:t>
            </a:r>
          </a:p>
        </p:txBody>
      </p:sp>
      <p:sp>
        <p:nvSpPr>
          <p:cNvPr id="47" name="TextBox 47"/>
          <p:cNvSpPr txBox="1"/>
          <p:nvPr/>
        </p:nvSpPr>
        <p:spPr>
          <a:xfrm>
            <a:off x="9144000" y="3008970"/>
            <a:ext cx="2642014" cy="860425"/>
          </a:xfrm>
          <a:prstGeom prst="rect">
            <a:avLst/>
          </a:prstGeom>
        </p:spPr>
        <p:txBody>
          <a:bodyPr lIns="0" tIns="0" rIns="0" bIns="0" rtlCol="0" anchor="t">
            <a:spAutoFit/>
          </a:bodyPr>
          <a:lstStyle/>
          <a:p>
            <a:pPr algn="l">
              <a:lnSpc>
                <a:spcPts val="3499"/>
              </a:lnSpc>
              <a:spcBef>
                <a:spcPct val="0"/>
              </a:spcBef>
            </a:pPr>
            <a:r>
              <a:rPr lang="en-US" sz="2499" spc="-124">
                <a:solidFill>
                  <a:srgbClr val="000000"/>
                </a:solidFill>
                <a:latin typeface="Nunito"/>
                <a:ea typeface="Nunito"/>
                <a:cs typeface="Nunito"/>
                <a:sym typeface="Nunito"/>
              </a:rPr>
              <a:t>Ambulatory Surgery Center Services</a:t>
            </a:r>
          </a:p>
        </p:txBody>
      </p:sp>
      <p:sp>
        <p:nvSpPr>
          <p:cNvPr id="48" name="TextBox 48"/>
          <p:cNvSpPr txBox="1"/>
          <p:nvPr/>
        </p:nvSpPr>
        <p:spPr>
          <a:xfrm>
            <a:off x="9144000" y="5380436"/>
            <a:ext cx="2669205" cy="1298575"/>
          </a:xfrm>
          <a:prstGeom prst="rect">
            <a:avLst/>
          </a:prstGeom>
        </p:spPr>
        <p:txBody>
          <a:bodyPr lIns="0" tIns="0" rIns="0" bIns="0" rtlCol="0" anchor="t">
            <a:spAutoFit/>
          </a:bodyPr>
          <a:lstStyle/>
          <a:p>
            <a:pPr algn="l">
              <a:lnSpc>
                <a:spcPts val="3499"/>
              </a:lnSpc>
            </a:pPr>
            <a:r>
              <a:rPr lang="en-US" sz="2499" spc="-124">
                <a:solidFill>
                  <a:srgbClr val="000000"/>
                </a:solidFill>
                <a:latin typeface="Nunito"/>
                <a:ea typeface="Nunito"/>
                <a:cs typeface="Nunito"/>
                <a:sym typeface="Nunito"/>
              </a:rPr>
              <a:t>Annual Wellness Visit</a:t>
            </a:r>
          </a:p>
          <a:p>
            <a:pPr algn="l">
              <a:lnSpc>
                <a:spcPts val="3499"/>
              </a:lnSpc>
              <a:spcBef>
                <a:spcPct val="0"/>
              </a:spcBef>
            </a:pPr>
            <a:r>
              <a:rPr lang="en-US" sz="2499" spc="-124">
                <a:solidFill>
                  <a:srgbClr val="000000"/>
                </a:solidFill>
                <a:latin typeface="Nunito"/>
                <a:ea typeface="Nunito"/>
                <a:cs typeface="Nunito"/>
                <a:sym typeface="Nunito"/>
              </a:rPr>
              <a:t>$0 copay</a:t>
            </a:r>
          </a:p>
        </p:txBody>
      </p:sp>
      <p:sp>
        <p:nvSpPr>
          <p:cNvPr id="49" name="TextBox 49"/>
          <p:cNvSpPr txBox="1"/>
          <p:nvPr/>
        </p:nvSpPr>
        <p:spPr>
          <a:xfrm>
            <a:off x="14713102" y="5612910"/>
            <a:ext cx="2642014" cy="1298575"/>
          </a:xfrm>
          <a:prstGeom prst="rect">
            <a:avLst/>
          </a:prstGeom>
        </p:spPr>
        <p:txBody>
          <a:bodyPr lIns="0" tIns="0" rIns="0" bIns="0" rtlCol="0" anchor="t">
            <a:spAutoFit/>
          </a:bodyPr>
          <a:lstStyle/>
          <a:p>
            <a:pPr algn="l">
              <a:lnSpc>
                <a:spcPts val="3499"/>
              </a:lnSpc>
              <a:spcBef>
                <a:spcPct val="0"/>
              </a:spcBef>
            </a:pPr>
            <a:r>
              <a:rPr lang="en-US" sz="2499" spc="-124">
                <a:solidFill>
                  <a:srgbClr val="000000"/>
                </a:solidFill>
                <a:latin typeface="Nunito"/>
                <a:ea typeface="Nunito"/>
                <a:cs typeface="Nunito"/>
                <a:sym typeface="Nunito"/>
              </a:rPr>
              <a:t>Emergency and Urgent Care Services </a:t>
            </a:r>
          </a:p>
        </p:txBody>
      </p:sp>
      <p:sp>
        <p:nvSpPr>
          <p:cNvPr id="50" name="TextBox 50"/>
          <p:cNvSpPr txBox="1"/>
          <p:nvPr/>
        </p:nvSpPr>
        <p:spPr>
          <a:xfrm>
            <a:off x="9144000" y="7805723"/>
            <a:ext cx="2953461" cy="1298575"/>
          </a:xfrm>
          <a:prstGeom prst="rect">
            <a:avLst/>
          </a:prstGeom>
        </p:spPr>
        <p:txBody>
          <a:bodyPr lIns="0" tIns="0" rIns="0" bIns="0" rtlCol="0" anchor="t">
            <a:spAutoFit/>
          </a:bodyPr>
          <a:lstStyle/>
          <a:p>
            <a:pPr algn="l">
              <a:lnSpc>
                <a:spcPts val="3499"/>
              </a:lnSpc>
            </a:pPr>
            <a:r>
              <a:rPr lang="en-US" sz="2499" spc="-124">
                <a:solidFill>
                  <a:srgbClr val="000000"/>
                </a:solidFill>
                <a:latin typeface="Nunito"/>
                <a:ea typeface="Nunito"/>
                <a:cs typeface="Nunito"/>
                <a:sym typeface="Nunito"/>
              </a:rPr>
              <a:t>Diagnostic Tests</a:t>
            </a:r>
          </a:p>
          <a:p>
            <a:pPr algn="l">
              <a:lnSpc>
                <a:spcPts val="3499"/>
              </a:lnSpc>
              <a:spcBef>
                <a:spcPct val="0"/>
              </a:spcBef>
            </a:pPr>
            <a:r>
              <a:rPr lang="en-US" sz="2499" spc="-124">
                <a:solidFill>
                  <a:srgbClr val="000000"/>
                </a:solidFill>
                <a:latin typeface="Nunito"/>
                <a:ea typeface="Nunito"/>
                <a:cs typeface="Nunito"/>
                <a:sym typeface="Nunito"/>
              </a:rPr>
              <a:t>Lab, X-Rays and Radiology Services </a:t>
            </a:r>
          </a:p>
        </p:txBody>
      </p:sp>
      <p:sp>
        <p:nvSpPr>
          <p:cNvPr id="51" name="TextBox 51"/>
          <p:cNvSpPr txBox="1"/>
          <p:nvPr/>
        </p:nvSpPr>
        <p:spPr>
          <a:xfrm>
            <a:off x="14713102" y="7805723"/>
            <a:ext cx="2747287" cy="1298575"/>
          </a:xfrm>
          <a:prstGeom prst="rect">
            <a:avLst/>
          </a:prstGeom>
        </p:spPr>
        <p:txBody>
          <a:bodyPr lIns="0" tIns="0" rIns="0" bIns="0" rtlCol="0" anchor="t">
            <a:spAutoFit/>
          </a:bodyPr>
          <a:lstStyle/>
          <a:p>
            <a:pPr algn="l">
              <a:lnSpc>
                <a:spcPts val="3499"/>
              </a:lnSpc>
            </a:pPr>
            <a:r>
              <a:rPr lang="en-US" sz="2499" spc="-124">
                <a:solidFill>
                  <a:srgbClr val="000000"/>
                </a:solidFill>
                <a:latin typeface="Nunito"/>
                <a:ea typeface="Nunito"/>
                <a:cs typeface="Nunito"/>
                <a:sym typeface="Nunito"/>
              </a:rPr>
              <a:t>Worldwide Emergency </a:t>
            </a:r>
          </a:p>
          <a:p>
            <a:pPr algn="l">
              <a:lnSpc>
                <a:spcPts val="3499"/>
              </a:lnSpc>
              <a:spcBef>
                <a:spcPct val="0"/>
              </a:spcBef>
            </a:pPr>
            <a:r>
              <a:rPr lang="en-US" sz="2499" spc="-124">
                <a:solidFill>
                  <a:srgbClr val="000000"/>
                </a:solidFill>
                <a:latin typeface="Nunito"/>
                <a:ea typeface="Nunito"/>
                <a:cs typeface="Nunito"/>
                <a:sym typeface="Nunito"/>
              </a:rPr>
              <a:t>(Most plans)</a:t>
            </a:r>
          </a:p>
        </p:txBody>
      </p:sp>
      <p:sp>
        <p:nvSpPr>
          <p:cNvPr id="52" name="TextBox 52"/>
          <p:cNvSpPr txBox="1"/>
          <p:nvPr/>
        </p:nvSpPr>
        <p:spPr>
          <a:xfrm>
            <a:off x="782502" y="9887240"/>
            <a:ext cx="5506042" cy="264160"/>
          </a:xfrm>
          <a:prstGeom prst="rect">
            <a:avLst/>
          </a:prstGeom>
        </p:spPr>
        <p:txBody>
          <a:bodyPr lIns="0" tIns="0" rIns="0" bIns="0" rtlCol="0" anchor="t">
            <a:spAutoFit/>
          </a:bodyPr>
          <a:lstStyle/>
          <a:p>
            <a:pPr algn="l">
              <a:lnSpc>
                <a:spcPts val="2240"/>
              </a:lnSpc>
              <a:spcBef>
                <a:spcPct val="0"/>
              </a:spcBef>
            </a:pPr>
            <a:r>
              <a:rPr lang="en-US" sz="1600" spc="-80" dirty="0">
                <a:solidFill>
                  <a:srgbClr val="FF3131"/>
                </a:solidFill>
                <a:latin typeface="Nunito Bold"/>
                <a:ea typeface="Nunito Bold"/>
                <a:cs typeface="Nunito Bold"/>
                <a:sym typeface="Nunito Bold"/>
              </a:rPr>
              <a:t>*Copays, on medical services vary by plan. </a:t>
            </a:r>
          </a:p>
        </p:txBody>
      </p:sp>
      <p:sp>
        <p:nvSpPr>
          <p:cNvPr id="53" name="TextBox 53"/>
          <p:cNvSpPr txBox="1"/>
          <p:nvPr/>
        </p:nvSpPr>
        <p:spPr>
          <a:xfrm>
            <a:off x="14278968" y="9855925"/>
            <a:ext cx="3615555" cy="198119"/>
          </a:xfrm>
          <a:prstGeom prst="rect">
            <a:avLst/>
          </a:prstGeom>
        </p:spPr>
        <p:txBody>
          <a:bodyPr lIns="0" tIns="0" rIns="0" bIns="0" rtlCol="0" anchor="t">
            <a:spAutoFit/>
          </a:bodyPr>
          <a:lstStyle/>
          <a:p>
            <a:pPr algn="ctr">
              <a:lnSpc>
                <a:spcPts val="1680"/>
              </a:lnSpc>
            </a:pPr>
            <a:r>
              <a:rPr lang="en-US" sz="1200">
                <a:solidFill>
                  <a:srgbClr val="24242E"/>
                </a:solidFill>
                <a:latin typeface="Canva Sans"/>
                <a:ea typeface="Canva Sans"/>
                <a:cs typeface="Canva Sans"/>
                <a:sym typeface="Canva Sans"/>
              </a:rPr>
              <a:t>Confidential - Not Intended for Distribution </a:t>
            </a:r>
          </a:p>
        </p:txBody>
      </p:sp>
      <p:sp>
        <p:nvSpPr>
          <p:cNvPr id="54" name="TextBox 54"/>
          <p:cNvSpPr txBox="1"/>
          <p:nvPr/>
        </p:nvSpPr>
        <p:spPr>
          <a:xfrm>
            <a:off x="14773678" y="3072246"/>
            <a:ext cx="2642014" cy="860425"/>
          </a:xfrm>
          <a:prstGeom prst="rect">
            <a:avLst/>
          </a:prstGeom>
        </p:spPr>
        <p:txBody>
          <a:bodyPr lIns="0" tIns="0" rIns="0" bIns="0" rtlCol="0" anchor="t">
            <a:spAutoFit/>
          </a:bodyPr>
          <a:lstStyle/>
          <a:p>
            <a:pPr algn="l">
              <a:lnSpc>
                <a:spcPts val="3499"/>
              </a:lnSpc>
            </a:pPr>
            <a:r>
              <a:rPr lang="en-US" sz="2499" spc="-124">
                <a:solidFill>
                  <a:srgbClr val="000000"/>
                </a:solidFill>
                <a:latin typeface="Nunito"/>
                <a:ea typeface="Nunito"/>
                <a:cs typeface="Nunito"/>
                <a:sym typeface="Nunito"/>
              </a:rPr>
              <a:t>Ambulance</a:t>
            </a:r>
          </a:p>
          <a:p>
            <a:pPr algn="l">
              <a:lnSpc>
                <a:spcPts val="3499"/>
              </a:lnSpc>
              <a:spcBef>
                <a:spcPct val="0"/>
              </a:spcBef>
            </a:pPr>
            <a:r>
              <a:rPr lang="en-US" sz="2499" spc="-124">
                <a:solidFill>
                  <a:srgbClr val="000000"/>
                </a:solidFill>
                <a:latin typeface="Nunito"/>
                <a:ea typeface="Nunito"/>
                <a:cs typeface="Nunito"/>
                <a:sym typeface="Nunito"/>
              </a:rPr>
              <a:t> (air &amp; ground)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490</TotalTime>
  <Words>3085</Words>
  <Application>Microsoft Office PowerPoint</Application>
  <PresentationFormat>Custom</PresentationFormat>
  <Paragraphs>310</Paragraphs>
  <Slides>26</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Nunito Bold</vt:lpstr>
      <vt:lpstr>Nunito</vt:lpstr>
      <vt:lpstr>Arial</vt:lpstr>
      <vt:lpstr>Calibri</vt:lpstr>
      <vt:lpstr>Canva Sans</vt:lpstr>
      <vt:lpstr>Aptos</vt:lpstr>
      <vt:lpstr>Nunito Ultra-Bold</vt:lpstr>
      <vt:lpstr>Nunito Semi-Bold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2025 ATRIO Member Meeting Presentation</dc:title>
  <dc:creator>Ana Cortez</dc:creator>
  <cp:lastModifiedBy>Ana Cortez</cp:lastModifiedBy>
  <cp:revision>8</cp:revision>
  <dcterms:created xsi:type="dcterms:W3CDTF">2006-08-16T00:00:00Z</dcterms:created>
  <dcterms:modified xsi:type="dcterms:W3CDTF">2024-09-03T20:57:12Z</dcterms:modified>
  <dc:identifier>DAGNGGdGOvU</dc:identifier>
</cp:coreProperties>
</file>